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Lora"/>
      <p:regular r:id="rId34"/>
      <p:bold r:id="rId35"/>
      <p:italic r:id="rId36"/>
      <p:boldItalic r:id="rId37"/>
    </p:embeddedFont>
    <p:embeddedFont>
      <p:font typeface="Quattrocento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C2C62C8-395D-46D2-87F7-353F96108CFF}">
  <a:tblStyle styleId="{5C2C62C8-395D-46D2-87F7-353F96108CFF}"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DAE2BBF-D762-4518-8FD1-B95ED8AAE5E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QuattrocentoSans-italic.fntdata"/><Relationship Id="rId20" Type="http://schemas.openxmlformats.org/officeDocument/2006/relationships/slide" Target="slides/slide15.xml"/><Relationship Id="rId41" Type="http://schemas.openxmlformats.org/officeDocument/2006/relationships/font" Target="fonts/Quattrocento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ora-bold.fntdata"/><Relationship Id="rId12" Type="http://schemas.openxmlformats.org/officeDocument/2006/relationships/slide" Target="slides/slide7.xml"/><Relationship Id="rId34" Type="http://schemas.openxmlformats.org/officeDocument/2006/relationships/font" Target="fonts/Lora-regular.fntdata"/><Relationship Id="rId15" Type="http://schemas.openxmlformats.org/officeDocument/2006/relationships/slide" Target="slides/slide10.xml"/><Relationship Id="rId37" Type="http://schemas.openxmlformats.org/officeDocument/2006/relationships/font" Target="fonts/Lora-boldItalic.fntdata"/><Relationship Id="rId14" Type="http://schemas.openxmlformats.org/officeDocument/2006/relationships/slide" Target="slides/slide9.xml"/><Relationship Id="rId36" Type="http://schemas.openxmlformats.org/officeDocument/2006/relationships/font" Target="fonts/Lora-italic.fntdata"/><Relationship Id="rId17" Type="http://schemas.openxmlformats.org/officeDocument/2006/relationships/slide" Target="slides/slide12.xml"/><Relationship Id="rId39" Type="http://schemas.openxmlformats.org/officeDocument/2006/relationships/font" Target="fonts/QuattrocentoSans-bold.fntdata"/><Relationship Id="rId16" Type="http://schemas.openxmlformats.org/officeDocument/2006/relationships/slide" Target="slides/slide11.xml"/><Relationship Id="rId38" Type="http://schemas.openxmlformats.org/officeDocument/2006/relationships/font" Target="fonts/Quattrocento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we’re Team 1, and our final project is music analysis using machine learning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aa245d531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aa245d53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fit a random forest model to predict popularity. We first fit a full model and got a test accuracy of 0.828. We then create a variable importance plot (using a Gini impurity metric), to identify the variables that contribute the most to the prediction. After testing a combination of subsets based on these results, we identify loudness, acousticness, energy, danceabilty, duration, speechiness, valence and the Pop genre as the best subset. We conducted some hyperparameter tuning (using cross validation) to assess the maximum number of estimators and maximum tree depth.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aa245d531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aa245d53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that the model continued to improve when increasing maximum tree depth so in our final model we did not limit the growth; we also saw when plotting the out-of-bag accuracy that the score levels off (with minimal increase) after 100 estimators, so we kept our estimators to 100 trees. Our final model has an increased test accuracy (of 92%), precision (93%), and recall (74%). Additionally we observe that our random forest model has an improved ROC curve and AUC value of 0.86.</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aa245d531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aa245d53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attempted to fit a feed-forward neural network predictive model, using the full feature set. We experimented with various hyperparameter, including number of hidden layers, neurons per hidden layer, epochs, batch size, and learning rate; however we found that we did not really observe </a:t>
            </a:r>
            <a:r>
              <a:rPr lang="en"/>
              <a:t>significant</a:t>
            </a:r>
            <a:r>
              <a:rPr lang="en"/>
              <a:t> differences in our metric results. We additionally attempted to include Dropout layers (varying between 0.2 and 0.5), but we again did not find substantial improvements to our results. Our final model included 2 hidden layers (with 40 and 20 </a:t>
            </a:r>
            <a:r>
              <a:rPr lang="en"/>
              <a:t>neurons</a:t>
            </a:r>
            <a:r>
              <a:rPr lang="en"/>
              <a:t> respectively), followed by sigmoid activation. We did not train beyond 5 epochs, because we found that little improvement after this point.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aa245d531_0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aa245d53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see that our final model results are not much better than logistic regression. The test accuracy (at about 85%) and precision scores are similar, with slightly higher recall at 62%. When plotting validation loss, we see that model stops improving relatively quickly (at around the 2nd or 3rd epoch). The AUC score is 0.776, which again is only marginally better than our logistic regression results. </a:t>
            </a:r>
            <a:r>
              <a:rPr lang="en">
                <a:solidFill>
                  <a:schemeClr val="dk1"/>
                </a:solidFill>
              </a:rPr>
              <a:t>The results indicate that perhaps</a:t>
            </a:r>
            <a:r>
              <a:rPr lang="en">
                <a:solidFill>
                  <a:schemeClr val="dk1"/>
                </a:solidFill>
              </a:rPr>
              <a:t> additional hyperparameter tuning and more data is necessary to get substantive improvements to this model.</a:t>
            </a:r>
            <a:endParaRPr/>
          </a:p>
          <a:p>
            <a:pPr indent="0" lvl="0" marL="0" rtl="0" algn="l">
              <a:spcBef>
                <a:spcPts val="0"/>
              </a:spcBef>
              <a:spcAft>
                <a:spcPts val="0"/>
              </a:spcAft>
              <a:buNone/>
            </a:pPr>
            <a:r>
              <a:rPr lang="en"/>
              <a:t>So overall, for predicting song popularity, we were able to get the best results using a random forest ensemble.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aa245d531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aa245d53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22222"/>
                </a:solidFill>
                <a:highlight>
                  <a:srgbClr val="FFFFFF"/>
                </a:highlight>
                <a:latin typeface="Verdana"/>
                <a:ea typeface="Verdana"/>
                <a:cs typeface="Verdana"/>
                <a:sym typeface="Verdana"/>
              </a:rPr>
              <a:t>“Do I listen to pop music because I’m miserable or am I miserable because listen to pop music?” — </a:t>
            </a:r>
            <a:r>
              <a:rPr b="1" lang="en" sz="1150">
                <a:solidFill>
                  <a:srgbClr val="222222"/>
                </a:solidFill>
                <a:highlight>
                  <a:srgbClr val="FFFFFF"/>
                </a:highlight>
                <a:latin typeface="Verdana"/>
                <a:ea typeface="Verdana"/>
                <a:cs typeface="Verdana"/>
                <a:sym typeface="Verdana"/>
              </a:rPr>
              <a:t>John Cusack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c15c691ef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c15c691e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tried to fit a linear regression model as our target </a:t>
            </a:r>
            <a:r>
              <a:rPr lang="en"/>
              <a:t>variable Valence</a:t>
            </a:r>
            <a:r>
              <a:rPr lang="en"/>
              <a:t> was </a:t>
            </a:r>
            <a:r>
              <a:rPr lang="en"/>
              <a:t>continuous, we received a perfect fit with a lower MSE value of 0.04 which is substantial enough to say was a good fit. Although there is so much you can do with  a continuous variable and also it did not help in the classification of the tracks in positive or negative music, hence with one-hot bit encoding, we put a threshold value to our target variable by calculating the mean of the column which was 0.5 , hence songs lower than this value were given the place holder for negative songs and the others were classified as positive tracks.</a:t>
            </a:r>
            <a:endParaRPr/>
          </a:p>
          <a:p>
            <a:pPr indent="0" lvl="0" marL="0" rtl="0" algn="l">
              <a:spcBef>
                <a:spcPts val="0"/>
              </a:spcBef>
              <a:spcAft>
                <a:spcPts val="0"/>
              </a:spcAft>
              <a:buNone/>
            </a:pPr>
            <a:r>
              <a:rPr lang="en"/>
              <a:t>We fit a logistic regression model to achieve an accuracy of 63 % over all. Lets have the look at the confusion matrix to understand the metrics generated her.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79ca93e37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79ca93e3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 graph - Danceability holds the highest value for valence but there are a lot of other variables which equally affect the valence variable hence cannot be put out or less considered.</a:t>
            </a:r>
            <a:endParaRPr/>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Well, there is some overfitting in the model, as it performs much worse on OOB sample and worse on the validation set, hence we move further with our modelling.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c15c691ef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c15c691e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satisfied with LOG REG , we tried to fit a decision tree model which definitely gave us better accuracy than the last model, but there is always a scope for improvement. </a:t>
            </a:r>
            <a:r>
              <a:rPr lang="en">
                <a:solidFill>
                  <a:schemeClr val="dk1"/>
                </a:solidFill>
              </a:rPr>
              <a:t>Lets have a look at the metric graph constructed using the yellowbrick package in python.</a:t>
            </a:r>
            <a:endParaRPr>
              <a:solidFill>
                <a:schemeClr val="dk1"/>
              </a:solidFill>
            </a:endParaRPr>
          </a:p>
          <a:p>
            <a:pPr indent="0" lvl="0" marL="0" rtl="0" algn="l">
              <a:spcBef>
                <a:spcPts val="0"/>
              </a:spcBef>
              <a:spcAft>
                <a:spcPts val="0"/>
              </a:spcAft>
              <a:buNone/>
            </a:pP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79ca93e37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79ca93e3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not having achieved a better accuracy with </a:t>
            </a:r>
            <a:r>
              <a:rPr lang="en"/>
              <a:t>Logistic</a:t>
            </a:r>
            <a:r>
              <a:rPr lang="en"/>
              <a:t> Regression and DT, we tried to fit a random forest with our given dataset and the new modified target variable “mood” , we tried to run the model on an increasing set of base estimators to whether the accuracy </a:t>
            </a:r>
            <a:r>
              <a:rPr lang="en"/>
              <a:t>increases</a:t>
            </a:r>
            <a:r>
              <a:rPr lang="en"/>
              <a:t> with the number and so was the case. Lets have a look at the metric graph constructed using the yellowbrick package in python.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79ca93e37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79ca93e3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there is no harm in trying more so we pushed ourselves to fit an adaboost algorithm with a varying range of estimators with our base estimator being DT  but not much difference was </a:t>
            </a:r>
            <a:r>
              <a:rPr lang="en"/>
              <a:t>perceived</a:t>
            </a:r>
            <a:r>
              <a:rPr lang="en"/>
              <a:t> in the accuracy value. Let’s have a look at the metrics graph.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aa245d531_0_2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aa245d53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SURYA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are looking at whether we can better understand a user’s music selection process and whether we can </a:t>
            </a:r>
            <a:r>
              <a:rPr lang="en">
                <a:solidFill>
                  <a:schemeClr val="dk1"/>
                </a:solidFill>
              </a:rPr>
              <a:t>improve a person’s experience when making song choices through classification of song genre, mood, and popularity. When cultivating a playlist, users may be categorizing tracks with regards to these 3 factors. Essentially, better understanding what aspects contribute to a person’s enjoyment of music could help in designing more effective recommendation systems.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c15c691ef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c15c691e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but not the least, NB model was our last fit and did not give us satisfactory results as the accuracy value lied in the lower 60s with the LOG REG. Also when you see the metric graph it has disappointing results, (read from the graph)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c1bd8471a_1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c1bd8471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having plotted a hoard of models we arrived at a conclusion that Random Forest ensemble was the best model with the highest accuracy value of 84% ,average of all the base estimator values put together. Hence, the learning curve for the model was plotted for the training and the testing sets. The cross validated score was reported with the testing dataset doing a little better than the training dataset and we decided to keep this ensemble for our mood classifier.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aa245d531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aa245d53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22222"/>
                </a:solidFill>
                <a:highlight>
                  <a:srgbClr val="FFFFFF"/>
                </a:highlight>
                <a:latin typeface="Verdana"/>
                <a:ea typeface="Verdana"/>
                <a:cs typeface="Verdana"/>
                <a:sym typeface="Verdana"/>
              </a:rPr>
              <a:t>Our final task was to build a classifier that can automatically tag a song’s genre. This in turn is a multi-class classification problem. For simplicity we shrunk the space of genres from 26 down to 10. (Pop, Rap, Rock, Country, EDM, Reggae, R&amp;B, Jazz, Indie and Classifical). And as this quote </a:t>
            </a:r>
            <a:r>
              <a:rPr lang="en" sz="1150">
                <a:solidFill>
                  <a:srgbClr val="222222"/>
                </a:solidFill>
                <a:highlight>
                  <a:srgbClr val="FFFFFF"/>
                </a:highlight>
                <a:latin typeface="Verdana"/>
                <a:ea typeface="Verdana"/>
                <a:cs typeface="Verdana"/>
                <a:sym typeface="Verdana"/>
              </a:rPr>
              <a:t>foreshadows</a:t>
            </a:r>
            <a:r>
              <a:rPr lang="en" sz="1150">
                <a:solidFill>
                  <a:srgbClr val="222222"/>
                </a:solidFill>
                <a:highlight>
                  <a:srgbClr val="FFFFFF"/>
                </a:highlight>
                <a:latin typeface="Verdana"/>
                <a:ea typeface="Verdana"/>
                <a:cs typeface="Verdana"/>
                <a:sym typeface="Verdana"/>
              </a:rPr>
              <a:t> how difficult this task 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5d9ebea7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5d9ebea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model we built was a neural network as we were drawn to the softmax activation in the output given our multi-</a:t>
            </a:r>
            <a:r>
              <a:rPr lang="en"/>
              <a:t>class</a:t>
            </a:r>
            <a:r>
              <a:rPr lang="en"/>
              <a:t> approach. After tuning trying to find optimal parameters we were left with an </a:t>
            </a:r>
            <a:r>
              <a:rPr lang="en"/>
              <a:t>architecture</a:t>
            </a:r>
            <a:r>
              <a:rPr lang="en"/>
              <a:t> of 30 features as our input layer, 3 hidden layers of 1000, 700 and 250 neurons respectively with a 35 percent dropout rate in the 2nd hidden layer and 15 percent dropout rate in the 3rd layer. Adding this dropout regularization boosted </a:t>
            </a:r>
            <a:r>
              <a:rPr lang="en"/>
              <a:t>performance</a:t>
            </a:r>
            <a:r>
              <a:rPr lang="en"/>
              <a:t> pretty well on the test and validation error. All hidden layers used relu with the final output layer using softmax for our 10 genres. We can then see how the network trained. The training error keeps increasing whereas the validation error is rocky for the middle epochs before smoothing out to a convergence after 9 epochs. The accuracy appears pretty low but given a random model would be expected to give 10% accuracy this does pretty well in comparison and is in line with other results we’ve seen to similar attempts at this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5d9ebea7a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5d9ebea7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trained a support vector machine. We tried both a Linear SVM and gaussian (or RBF) Kernel SVM with the Gaussian Kernel performed better giving us insight into the non-linearity of our data. So we needed to tune our hyperparameters </a:t>
            </a:r>
            <a:r>
              <a:rPr lang="en"/>
              <a:t>specifically</a:t>
            </a:r>
            <a:r>
              <a:rPr lang="en"/>
              <a:t> in this case our C and gamma values. We tried to find these parameters through cross-validation and grid search but that proved to be too expensive of an operation given our current resources. We were still able to get good results compared to the softmax neural network from manually tuning these hyperparameters. We found a C of 3 was pretty optimal as it wasn’t too large to </a:t>
            </a:r>
            <a:r>
              <a:rPr lang="en"/>
              <a:t>introduce</a:t>
            </a:r>
            <a:r>
              <a:rPr lang="en"/>
              <a:t> too much bias but not too small to create an overfitting model. The accuracy, recall, precision and F-score were all remarkably balanced at 55% showing the model performs the same identifying a genre as that genre as well as correctly predicting the right genre out of </a:t>
            </a:r>
            <a:r>
              <a:rPr lang="en"/>
              <a:t>possible</a:t>
            </a:r>
            <a:r>
              <a:rPr lang="en"/>
              <a:t> genres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aa245d531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aa245d53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DEREK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aa245d531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aa245d53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references included in final paper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aa245d531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aa245d5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9583"/>
              </a:lnSpc>
              <a:spcBef>
                <a:spcPts val="0"/>
              </a:spcBef>
              <a:spcAft>
                <a:spcPts val="0"/>
              </a:spcAft>
              <a:buNone/>
            </a:pPr>
            <a:r>
              <a:rPr lang="en">
                <a:solidFill>
                  <a:schemeClr val="dk1"/>
                </a:solidFill>
              </a:rPr>
              <a:t>SURYA</a:t>
            </a:r>
            <a:endParaRPr>
              <a:solidFill>
                <a:schemeClr val="dk1"/>
              </a:solidFill>
            </a:endParaRPr>
          </a:p>
          <a:p>
            <a:pPr indent="0" lvl="0" marL="0" rtl="0" algn="l">
              <a:lnSpc>
                <a:spcPct val="109583"/>
              </a:lnSpc>
              <a:spcBef>
                <a:spcPts val="0"/>
              </a:spcBef>
              <a:spcAft>
                <a:spcPts val="0"/>
              </a:spcAft>
              <a:buNone/>
            </a:pPr>
            <a:r>
              <a:rPr lang="en">
                <a:solidFill>
                  <a:schemeClr val="dk1"/>
                </a:solidFill>
              </a:rPr>
              <a:t>To accomplish our tasks, we utilized the Spotify Tracks dataset, which contains track information and audio features for songs available on Spotify. This particular subset contains over 200,000 records (or songs), with 18 variables. Variables include song metadata (such as artist_name, track_id, track_name) and audio characteristics (such as the track key, tempo, and time signature). The 3 variables related to our response variables are popularity, which ranges between 0 and 100), genre (which is made of 26 classes), and valence (which is a measure of musical </a:t>
            </a:r>
            <a:r>
              <a:rPr lang="en">
                <a:solidFill>
                  <a:schemeClr val="dk1"/>
                </a:solidFill>
              </a:rPr>
              <a:t>positiveness</a:t>
            </a:r>
            <a:r>
              <a:rPr lang="en">
                <a:solidFill>
                  <a:schemeClr val="dk1"/>
                </a:solidFill>
              </a:rPr>
              <a:t> from 0 to 1).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aa245d531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aa245d5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aa245d531_0_3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aa245d53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GOPALIKA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Before any processing of our database we tried to visualise our data and tried to understand how to features respond to one another and to the three stumps of our project which is popularity, mood and genre.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our next step was to see how the three bases, our genre, </a:t>
            </a:r>
            <a:r>
              <a:rPr lang="en"/>
              <a:t>popularity</a:t>
            </a:r>
            <a:r>
              <a:rPr lang="en"/>
              <a:t> and mood come together. So a box plot was constructed with the mood indicator which is the valence with respect to genre and we discovered startling </a:t>
            </a:r>
            <a:r>
              <a:rPr lang="en"/>
              <a:t>discoveries</a:t>
            </a:r>
            <a:r>
              <a:rPr lang="en"/>
              <a:t> like Ska followed by Reggae is the most positive music and not classical which was plotted far behind as it is deemed to be one of the most positive music genres. We tried to plot the popularity with the valence and drew a conclusion that the most popular songs are usually the most negative songs or the songs with the lowest valence value.</a:t>
            </a:r>
            <a:endParaRPr/>
          </a:p>
          <a:p>
            <a:pPr indent="0" lvl="0" marL="0" rtl="0" algn="l">
              <a:spcBef>
                <a:spcPts val="0"/>
              </a:spcBef>
              <a:spcAft>
                <a:spcPts val="0"/>
              </a:spcAft>
              <a:buNone/>
            </a:pPr>
            <a:r>
              <a:rPr lang="en"/>
              <a:t>Last but not the least we put together genre and popularity as we realised that pop is the most popular genre in the world right now.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aa245d531_0_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aa245d53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DEREK</a:t>
            </a:r>
            <a:endParaRPr/>
          </a:p>
          <a:p>
            <a:pPr indent="0" lvl="0" marL="0" rtl="0" algn="l">
              <a:spcBef>
                <a:spcPts val="0"/>
              </a:spcBef>
              <a:spcAft>
                <a:spcPts val="0"/>
              </a:spcAft>
              <a:buNone/>
            </a:pPr>
            <a:r>
              <a:rPr lang="en"/>
              <a:t>For our general preprocessing strategy we all applied to our data, w</a:t>
            </a:r>
            <a:r>
              <a:rPr lang="en">
                <a:solidFill>
                  <a:schemeClr val="dk1"/>
                </a:solidFill>
              </a:rPr>
              <a:t>e also scaled the data using Standard Scalar and employed one-hot encoding on categorical measures (genre, key, etc). For each of the different models, we employed filtering and regularization methods.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aa245d531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aa245d5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first task was predicting song popularity. </a:t>
            </a:r>
            <a:r>
              <a:rPr lang="en">
                <a:solidFill>
                  <a:schemeClr val="dk1"/>
                </a:solidFill>
              </a:rPr>
              <a:t>The original popularity measure in the dataset is a continuous measure (from 0 to 100), with 100 meaning the most popular when rating a track. This measure is in part based off of the total number of plays the song has on Spotify. For our classification task, we created a binary popularity metric, which used 50 (or the midpoint) as the threshold of rating a song as popular or not.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aa245d531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aa245d53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fit a logistic regression model. We initially fit a model on the full feature set, and we were able to get a test accuracy of about 0.75. We then performed filtering using different statistical criteria (including correlation, mutual information, and F-test) and compared the difference performances. We determined that using F-score metrics (which is a ratio of the variances) let to substantial model improvements, and our final model included the predictors loudness, acousticness, instrumentalness, danceability, and the genres Pop, Rock, Rap, Hip-Hop and Dance. We implemented a model with L2 regularization but did not observe substantive improvements.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aa245d531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aa245d53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final model with the feature subset has a test accuracy of about 85%, with a precision of 75.6% and a recall of 58.1%. So the model has a somewhat reasonable rate in correctly predicting popular songs, and a pretty low rate in identifying all actually popular songs. We see the AUC value is 0.76, which is better than random.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96630" y="2003888"/>
            <a:ext cx="4523700" cy="1159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cxnSp>
        <p:nvCxnSpPr>
          <p:cNvPr id="11" name="Google Shape;11;p2"/>
          <p:cNvCxnSpPr/>
          <p:nvPr/>
        </p:nvCxnSpPr>
        <p:spPr>
          <a:xfrm>
            <a:off x="-6025" y="3676512"/>
            <a:ext cx="9162000" cy="0"/>
          </a:xfrm>
          <a:prstGeom prst="straightConnector1">
            <a:avLst/>
          </a:prstGeom>
          <a:noFill/>
          <a:ln cap="flat" cmpd="sng" w="9525">
            <a:solidFill>
              <a:srgbClr val="000000"/>
            </a:solidFill>
            <a:prstDash val="solid"/>
            <a:round/>
            <a:headEnd len="med" w="med" type="none"/>
            <a:tailEnd len="med" w="med" type="none"/>
          </a:ln>
        </p:spPr>
      </p:cxnSp>
      <p:sp>
        <p:nvSpPr>
          <p:cNvPr id="12" name="Google Shape;12;p2"/>
          <p:cNvSpPr/>
          <p:nvPr/>
        </p:nvSpPr>
        <p:spPr>
          <a:xfrm>
            <a:off x="1117950" y="339300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letely blank">
  <p:cSld name="BLANK_1">
    <p:spTree>
      <p:nvGrpSpPr>
        <p:cNvPr id="65" name="Shape 65"/>
        <p:cNvGrpSpPr/>
        <p:nvPr/>
      </p:nvGrpSpPr>
      <p:grpSpPr>
        <a:xfrm>
          <a:off x="0" y="0"/>
          <a:ext cx="0" cy="0"/>
          <a:chOff x="0" y="0"/>
          <a:chExt cx="0" cy="0"/>
        </a:xfrm>
      </p:grpSpPr>
      <p:sp>
        <p:nvSpPr>
          <p:cNvPr id="66" name="Google Shape;66;p1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txBox="1"/>
          <p:nvPr>
            <p:ph idx="1" type="subTitle"/>
          </p:nvPr>
        </p:nvSpPr>
        <p:spPr>
          <a:xfrm>
            <a:off x="2022300" y="2815923"/>
            <a:ext cx="5591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None/>
              <a:defRPr sz="1400">
                <a:highlight>
                  <a:srgbClr val="FFCD00"/>
                </a:highlight>
              </a:defRPr>
            </a:lvl1pPr>
            <a:lvl2pPr lvl="1" rtl="0">
              <a:spcBef>
                <a:spcPts val="0"/>
              </a:spcBef>
              <a:spcAft>
                <a:spcPts val="0"/>
              </a:spcAft>
              <a:buClr>
                <a:schemeClr val="dk2"/>
              </a:buClr>
              <a:buSzPts val="1400"/>
              <a:buNone/>
              <a:defRPr sz="1400">
                <a:solidFill>
                  <a:schemeClr val="dk2"/>
                </a:solidFill>
                <a:highlight>
                  <a:srgbClr val="FFCD00"/>
                </a:highlight>
              </a:defRPr>
            </a:lvl2pPr>
            <a:lvl3pPr lvl="2" rtl="0">
              <a:spcBef>
                <a:spcPts val="0"/>
              </a:spcBef>
              <a:spcAft>
                <a:spcPts val="0"/>
              </a:spcAft>
              <a:buClr>
                <a:schemeClr val="dk2"/>
              </a:buClr>
              <a:buSzPts val="1400"/>
              <a:buNone/>
              <a:defRPr sz="1400">
                <a:solidFill>
                  <a:schemeClr val="dk2"/>
                </a:solidFill>
                <a:highlight>
                  <a:srgbClr val="FFCD00"/>
                </a:highlight>
              </a:defRPr>
            </a:lvl3pPr>
            <a:lvl4pPr lvl="3" rtl="0">
              <a:spcBef>
                <a:spcPts val="0"/>
              </a:spcBef>
              <a:spcAft>
                <a:spcPts val="0"/>
              </a:spcAft>
              <a:buClr>
                <a:schemeClr val="dk2"/>
              </a:buClr>
              <a:buSzPts val="1400"/>
              <a:buNone/>
              <a:defRPr sz="1400">
                <a:solidFill>
                  <a:schemeClr val="dk2"/>
                </a:solidFill>
                <a:highlight>
                  <a:srgbClr val="FFCD00"/>
                </a:highlight>
              </a:defRPr>
            </a:lvl4pPr>
            <a:lvl5pPr lvl="4" rtl="0">
              <a:spcBef>
                <a:spcPts val="0"/>
              </a:spcBef>
              <a:spcAft>
                <a:spcPts val="0"/>
              </a:spcAft>
              <a:buClr>
                <a:schemeClr val="dk2"/>
              </a:buClr>
              <a:buSzPts val="1400"/>
              <a:buNone/>
              <a:defRPr sz="1400">
                <a:solidFill>
                  <a:schemeClr val="dk2"/>
                </a:solidFill>
                <a:highlight>
                  <a:srgbClr val="FFCD00"/>
                </a:highlight>
              </a:defRPr>
            </a:lvl5pPr>
            <a:lvl6pPr lvl="5" rtl="0">
              <a:spcBef>
                <a:spcPts val="0"/>
              </a:spcBef>
              <a:spcAft>
                <a:spcPts val="0"/>
              </a:spcAft>
              <a:buClr>
                <a:schemeClr val="dk2"/>
              </a:buClr>
              <a:buSzPts val="1400"/>
              <a:buNone/>
              <a:defRPr sz="1400">
                <a:solidFill>
                  <a:schemeClr val="dk2"/>
                </a:solidFill>
                <a:highlight>
                  <a:srgbClr val="FFCD00"/>
                </a:highlight>
              </a:defRPr>
            </a:lvl6pPr>
            <a:lvl7pPr lvl="6" rtl="0">
              <a:spcBef>
                <a:spcPts val="0"/>
              </a:spcBef>
              <a:spcAft>
                <a:spcPts val="0"/>
              </a:spcAft>
              <a:buClr>
                <a:schemeClr val="dk2"/>
              </a:buClr>
              <a:buSzPts val="1400"/>
              <a:buNone/>
              <a:defRPr sz="1400">
                <a:solidFill>
                  <a:schemeClr val="dk2"/>
                </a:solidFill>
                <a:highlight>
                  <a:srgbClr val="FFCD00"/>
                </a:highlight>
              </a:defRPr>
            </a:lvl7pPr>
            <a:lvl8pPr lvl="7" rtl="0">
              <a:spcBef>
                <a:spcPts val="0"/>
              </a:spcBef>
              <a:spcAft>
                <a:spcPts val="0"/>
              </a:spcAft>
              <a:buClr>
                <a:schemeClr val="dk2"/>
              </a:buClr>
              <a:buSzPts val="1400"/>
              <a:buNone/>
              <a:defRPr sz="1400">
                <a:solidFill>
                  <a:schemeClr val="dk2"/>
                </a:solidFill>
                <a:highlight>
                  <a:srgbClr val="FFCD00"/>
                </a:highlight>
              </a:defRPr>
            </a:lvl8pPr>
            <a:lvl9pPr lvl="8" rtl="0">
              <a:spcBef>
                <a:spcPts val="0"/>
              </a:spcBef>
              <a:spcAft>
                <a:spcPts val="0"/>
              </a:spcAft>
              <a:buClr>
                <a:schemeClr val="dk2"/>
              </a:buClr>
              <a:buSzPts val="1400"/>
              <a:buNone/>
              <a:defRPr sz="1400">
                <a:solidFill>
                  <a:schemeClr val="dk2"/>
                </a:solidFill>
                <a:highlight>
                  <a:srgbClr val="FFCD00"/>
                </a:highlight>
              </a:defRPr>
            </a:lvl9pPr>
          </a:lstStyle>
          <a:p/>
        </p:txBody>
      </p:sp>
      <p:cxnSp>
        <p:nvCxnSpPr>
          <p:cNvPr id="15" name="Google Shape;15;p3"/>
          <p:cNvCxnSpPr/>
          <p:nvPr/>
        </p:nvCxnSpPr>
        <p:spPr>
          <a:xfrm>
            <a:off x="-6025" y="2571762"/>
            <a:ext cx="1984500" cy="0"/>
          </a:xfrm>
          <a:prstGeom prst="straightConnector1">
            <a:avLst/>
          </a:prstGeom>
          <a:noFill/>
          <a:ln cap="flat" cmpd="sng" w="9525">
            <a:solidFill>
              <a:srgbClr val="CCCCCC"/>
            </a:solidFill>
            <a:prstDash val="solid"/>
            <a:round/>
            <a:headEnd len="med" w="med" type="none"/>
            <a:tailEnd len="med" w="med" type="none"/>
          </a:ln>
        </p:spPr>
      </p:cxnSp>
      <p:sp>
        <p:nvSpPr>
          <p:cNvPr id="16" name="Google Shape;16;p3"/>
          <p:cNvSpPr/>
          <p:nvPr/>
        </p:nvSpPr>
        <p:spPr>
          <a:xfrm>
            <a:off x="1117950" y="228825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2022225" y="1693523"/>
            <a:ext cx="37878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8" name="Google Shape;18;p3"/>
          <p:cNvCxnSpPr/>
          <p:nvPr/>
        </p:nvCxnSpPr>
        <p:spPr>
          <a:xfrm>
            <a:off x="5898975" y="2571750"/>
            <a:ext cx="3251100" cy="0"/>
          </a:xfrm>
          <a:prstGeom prst="straightConnector1">
            <a:avLst/>
          </a:prstGeom>
          <a:noFill/>
          <a:ln cap="flat" cmpd="sng" w="9525">
            <a:solidFill>
              <a:srgbClr val="CCCCCC"/>
            </a:solidFill>
            <a:prstDash val="solid"/>
            <a:round/>
            <a:headEnd len="med" w="med" type="none"/>
            <a:tailEnd len="med" w="med" type="none"/>
          </a:ln>
        </p:spPr>
      </p:cxnSp>
      <p:sp>
        <p:nvSpPr>
          <p:cNvPr id="19" name="Google Shape;19;p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0" name="Shape 20"/>
        <p:cNvGrpSpPr/>
        <p:nvPr/>
      </p:nvGrpSpPr>
      <p:grpSpPr>
        <a:xfrm>
          <a:off x="0" y="0"/>
          <a:ext cx="0" cy="0"/>
          <a:chOff x="0" y="0"/>
          <a:chExt cx="0" cy="0"/>
        </a:xfrm>
      </p:grpSpPr>
      <p:sp>
        <p:nvSpPr>
          <p:cNvPr id="21" name="Google Shape;21;p4"/>
          <p:cNvSpPr txBox="1"/>
          <p:nvPr>
            <p:ph idx="1" type="body"/>
          </p:nvPr>
        </p:nvSpPr>
        <p:spPr>
          <a:xfrm>
            <a:off x="2105050" y="2238000"/>
            <a:ext cx="4933800" cy="819900"/>
          </a:xfrm>
          <a:prstGeom prst="rect">
            <a:avLst/>
          </a:prstGeom>
        </p:spPr>
        <p:txBody>
          <a:bodyPr anchorCtr="0" anchor="b" bIns="91425" lIns="91425" spcFirstLastPara="1" rIns="91425" wrap="square" tIns="91425">
            <a:noAutofit/>
          </a:bodyPr>
          <a:lstStyle>
            <a:lvl1pPr indent="-381000" lvl="0" marL="457200" rtl="0" algn="ctr">
              <a:spcBef>
                <a:spcPts val="600"/>
              </a:spcBef>
              <a:spcAft>
                <a:spcPts val="0"/>
              </a:spcAft>
              <a:buSzPts val="2400"/>
              <a:buFont typeface="Lora"/>
              <a:buChar char="◉"/>
              <a:defRPr i="1" sz="2400">
                <a:latin typeface="Lora"/>
                <a:ea typeface="Lora"/>
                <a:cs typeface="Lora"/>
                <a:sym typeface="Lora"/>
              </a:defRPr>
            </a:lvl1pPr>
            <a:lvl2pPr indent="-355600" lvl="1" marL="914400" rtl="0" algn="ctr">
              <a:spcBef>
                <a:spcPts val="0"/>
              </a:spcBef>
              <a:spcAft>
                <a:spcPts val="0"/>
              </a:spcAft>
              <a:buSzPts val="2000"/>
              <a:buFont typeface="Lora"/>
              <a:buChar char="○"/>
              <a:defRPr i="1">
                <a:latin typeface="Lora"/>
                <a:ea typeface="Lora"/>
                <a:cs typeface="Lora"/>
                <a:sym typeface="Lora"/>
              </a:defRPr>
            </a:lvl2pPr>
            <a:lvl3pPr indent="-355600" lvl="2" marL="1371600" rtl="0" algn="ctr">
              <a:spcBef>
                <a:spcPts val="0"/>
              </a:spcBef>
              <a:spcAft>
                <a:spcPts val="0"/>
              </a:spcAft>
              <a:buSzPts val="2000"/>
              <a:buFont typeface="Lora"/>
              <a:buChar char="■"/>
              <a:defRPr i="1">
                <a:latin typeface="Lora"/>
                <a:ea typeface="Lora"/>
                <a:cs typeface="Lora"/>
                <a:sym typeface="Lora"/>
              </a:defRPr>
            </a:lvl3pPr>
            <a:lvl4pPr indent="-381000" lvl="3" marL="1828800" rtl="0" algn="ctr">
              <a:spcBef>
                <a:spcPts val="0"/>
              </a:spcBef>
              <a:spcAft>
                <a:spcPts val="0"/>
              </a:spcAft>
              <a:buSzPts val="2400"/>
              <a:buFont typeface="Lora"/>
              <a:buChar char="●"/>
              <a:defRPr i="1" sz="2400">
                <a:latin typeface="Lora"/>
                <a:ea typeface="Lora"/>
                <a:cs typeface="Lora"/>
                <a:sym typeface="Lora"/>
              </a:defRPr>
            </a:lvl4pPr>
            <a:lvl5pPr indent="-381000" lvl="4" marL="2286000" rtl="0" algn="ctr">
              <a:spcBef>
                <a:spcPts val="0"/>
              </a:spcBef>
              <a:spcAft>
                <a:spcPts val="0"/>
              </a:spcAft>
              <a:buSzPts val="2400"/>
              <a:buFont typeface="Lora"/>
              <a:buChar char="○"/>
              <a:defRPr i="1" sz="2400">
                <a:latin typeface="Lora"/>
                <a:ea typeface="Lora"/>
                <a:cs typeface="Lora"/>
                <a:sym typeface="Lora"/>
              </a:defRPr>
            </a:lvl5pPr>
            <a:lvl6pPr indent="-381000" lvl="5" marL="2743200" rtl="0" algn="ctr">
              <a:spcBef>
                <a:spcPts val="0"/>
              </a:spcBef>
              <a:spcAft>
                <a:spcPts val="0"/>
              </a:spcAft>
              <a:buSzPts val="2400"/>
              <a:buFont typeface="Lora"/>
              <a:buChar char="■"/>
              <a:defRPr i="1" sz="2400">
                <a:latin typeface="Lora"/>
                <a:ea typeface="Lora"/>
                <a:cs typeface="Lora"/>
                <a:sym typeface="Lora"/>
              </a:defRPr>
            </a:lvl6pPr>
            <a:lvl7pPr indent="-381000" lvl="6" marL="3200400" rtl="0" algn="ctr">
              <a:spcBef>
                <a:spcPts val="0"/>
              </a:spcBef>
              <a:spcAft>
                <a:spcPts val="0"/>
              </a:spcAft>
              <a:buSzPts val="2400"/>
              <a:buFont typeface="Lora"/>
              <a:buChar char="●"/>
              <a:defRPr i="1" sz="2400">
                <a:latin typeface="Lora"/>
                <a:ea typeface="Lora"/>
                <a:cs typeface="Lora"/>
                <a:sym typeface="Lora"/>
              </a:defRPr>
            </a:lvl7pPr>
            <a:lvl8pPr indent="-381000" lvl="7" marL="3657600" rtl="0" algn="ctr">
              <a:spcBef>
                <a:spcPts val="0"/>
              </a:spcBef>
              <a:spcAft>
                <a:spcPts val="0"/>
              </a:spcAft>
              <a:buSzPts val="2400"/>
              <a:buFont typeface="Lora"/>
              <a:buChar char="○"/>
              <a:defRPr i="1" sz="2400">
                <a:latin typeface="Lora"/>
                <a:ea typeface="Lora"/>
                <a:cs typeface="Lora"/>
                <a:sym typeface="Lora"/>
              </a:defRPr>
            </a:lvl8pPr>
            <a:lvl9pPr indent="-381000" lvl="8" marL="4114800" algn="ctr">
              <a:spcBef>
                <a:spcPts val="0"/>
              </a:spcBef>
              <a:spcAft>
                <a:spcPts val="0"/>
              </a:spcAft>
              <a:buSzPts val="2400"/>
              <a:buFont typeface="Lora"/>
              <a:buChar char="■"/>
              <a:defRPr i="1" sz="2400">
                <a:latin typeface="Lora"/>
                <a:ea typeface="Lora"/>
                <a:cs typeface="Lora"/>
                <a:sym typeface="Lora"/>
              </a:defRPr>
            </a:lvl9pPr>
          </a:lstStyle>
          <a:p/>
        </p:txBody>
      </p:sp>
      <p:cxnSp>
        <p:nvCxnSpPr>
          <p:cNvPr id="22" name="Google Shape;22;p4"/>
          <p:cNvCxnSpPr/>
          <p:nvPr/>
        </p:nvCxnSpPr>
        <p:spPr>
          <a:xfrm>
            <a:off x="4584075" y="3676500"/>
            <a:ext cx="0" cy="1480500"/>
          </a:xfrm>
          <a:prstGeom prst="straightConnector1">
            <a:avLst/>
          </a:prstGeom>
          <a:noFill/>
          <a:ln cap="flat" cmpd="sng" w="9525">
            <a:solidFill>
              <a:srgbClr val="CCCCCC"/>
            </a:solidFill>
            <a:prstDash val="solid"/>
            <a:round/>
            <a:headEnd len="med" w="med" type="none"/>
            <a:tailEnd len="med" w="med" type="none"/>
          </a:ln>
        </p:spPr>
      </p:cxnSp>
      <p:sp>
        <p:nvSpPr>
          <p:cNvPr id="23" name="Google Shape;23;p4"/>
          <p:cNvSpPr/>
          <p:nvPr/>
        </p:nvSpPr>
        <p:spPr>
          <a:xfrm>
            <a:off x="4288500" y="339300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nvSpPr>
        <p:spPr>
          <a:xfrm>
            <a:off x="3593400" y="3412652"/>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Lora"/>
                <a:ea typeface="Lora"/>
                <a:cs typeface="Lora"/>
                <a:sym typeface="Lora"/>
              </a:rPr>
              <a:t>“</a:t>
            </a:r>
            <a:endParaRPr b="1" sz="3600">
              <a:latin typeface="Lora"/>
              <a:ea typeface="Lora"/>
              <a:cs typeface="Lora"/>
              <a:sym typeface="Lora"/>
            </a:endParaRPr>
          </a:p>
        </p:txBody>
      </p:sp>
      <p:sp>
        <p:nvSpPr>
          <p:cNvPr id="25" name="Google Shape;25;p4"/>
          <p:cNvSpPr txBox="1"/>
          <p:nvPr>
            <p:ph idx="12" type="sldNum"/>
          </p:nvPr>
        </p:nvSpPr>
        <p:spPr>
          <a:xfrm>
            <a:off x="4297650" y="1"/>
            <a:ext cx="548700" cy="393600"/>
          </a:xfrm>
          <a:prstGeom prst="rect">
            <a:avLst/>
          </a:prstGeom>
        </p:spPr>
        <p:txBody>
          <a:bodyPr anchorCtr="0" anchor="t"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6"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8" name="Google Shape;28;p5"/>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Lora"/>
              <a:buNone/>
              <a:defRPr b="1" sz="2000">
                <a:latin typeface="Lora"/>
                <a:ea typeface="Lora"/>
                <a:cs typeface="Lora"/>
                <a:sym typeface="Lora"/>
              </a:defRPr>
            </a:lvl1pPr>
            <a:lvl2pPr lvl="1" rtl="0">
              <a:spcBef>
                <a:spcPts val="0"/>
              </a:spcBef>
              <a:spcAft>
                <a:spcPts val="0"/>
              </a:spcAft>
              <a:buSzPts val="2000"/>
              <a:buFont typeface="Lora"/>
              <a:buNone/>
              <a:defRPr b="1" sz="2000">
                <a:highlight>
                  <a:srgbClr val="FFFFFF"/>
                </a:highlight>
                <a:latin typeface="Lora"/>
                <a:ea typeface="Lora"/>
                <a:cs typeface="Lora"/>
                <a:sym typeface="Lora"/>
              </a:defRPr>
            </a:lvl2pPr>
            <a:lvl3pPr lvl="2" rtl="0">
              <a:spcBef>
                <a:spcPts val="0"/>
              </a:spcBef>
              <a:spcAft>
                <a:spcPts val="0"/>
              </a:spcAft>
              <a:buSzPts val="2000"/>
              <a:buFont typeface="Lora"/>
              <a:buNone/>
              <a:defRPr b="1" sz="2000">
                <a:highlight>
                  <a:srgbClr val="FFFFFF"/>
                </a:highlight>
                <a:latin typeface="Lora"/>
                <a:ea typeface="Lora"/>
                <a:cs typeface="Lora"/>
                <a:sym typeface="Lora"/>
              </a:defRPr>
            </a:lvl3pPr>
            <a:lvl4pPr lvl="3" rtl="0">
              <a:spcBef>
                <a:spcPts val="0"/>
              </a:spcBef>
              <a:spcAft>
                <a:spcPts val="0"/>
              </a:spcAft>
              <a:buSzPts val="2000"/>
              <a:buFont typeface="Lora"/>
              <a:buNone/>
              <a:defRPr b="1" sz="2000">
                <a:highlight>
                  <a:srgbClr val="FFFFFF"/>
                </a:highlight>
                <a:latin typeface="Lora"/>
                <a:ea typeface="Lora"/>
                <a:cs typeface="Lora"/>
                <a:sym typeface="Lora"/>
              </a:defRPr>
            </a:lvl4pPr>
            <a:lvl5pPr lvl="4" rtl="0">
              <a:spcBef>
                <a:spcPts val="0"/>
              </a:spcBef>
              <a:spcAft>
                <a:spcPts val="0"/>
              </a:spcAft>
              <a:buSzPts val="2000"/>
              <a:buFont typeface="Lora"/>
              <a:buNone/>
              <a:defRPr b="1" sz="2000">
                <a:highlight>
                  <a:srgbClr val="FFFFFF"/>
                </a:highlight>
                <a:latin typeface="Lora"/>
                <a:ea typeface="Lora"/>
                <a:cs typeface="Lora"/>
                <a:sym typeface="Lora"/>
              </a:defRPr>
            </a:lvl5pPr>
            <a:lvl6pPr lvl="5" rtl="0">
              <a:spcBef>
                <a:spcPts val="0"/>
              </a:spcBef>
              <a:spcAft>
                <a:spcPts val="0"/>
              </a:spcAft>
              <a:buSzPts val="2000"/>
              <a:buFont typeface="Lora"/>
              <a:buNone/>
              <a:defRPr b="1" sz="2000">
                <a:highlight>
                  <a:srgbClr val="FFFFFF"/>
                </a:highlight>
                <a:latin typeface="Lora"/>
                <a:ea typeface="Lora"/>
                <a:cs typeface="Lora"/>
                <a:sym typeface="Lora"/>
              </a:defRPr>
            </a:lvl6pPr>
            <a:lvl7pPr lvl="6" rtl="0">
              <a:spcBef>
                <a:spcPts val="0"/>
              </a:spcBef>
              <a:spcAft>
                <a:spcPts val="0"/>
              </a:spcAft>
              <a:buSzPts val="2000"/>
              <a:buFont typeface="Lora"/>
              <a:buNone/>
              <a:defRPr b="1" sz="2000">
                <a:highlight>
                  <a:srgbClr val="FFFFFF"/>
                </a:highlight>
                <a:latin typeface="Lora"/>
                <a:ea typeface="Lora"/>
                <a:cs typeface="Lora"/>
                <a:sym typeface="Lora"/>
              </a:defRPr>
            </a:lvl7pPr>
            <a:lvl8pPr lvl="7" rtl="0">
              <a:spcBef>
                <a:spcPts val="0"/>
              </a:spcBef>
              <a:spcAft>
                <a:spcPts val="0"/>
              </a:spcAft>
              <a:buSzPts val="2000"/>
              <a:buFont typeface="Lora"/>
              <a:buNone/>
              <a:defRPr b="1" sz="2000">
                <a:highlight>
                  <a:srgbClr val="FFFFFF"/>
                </a:highlight>
                <a:latin typeface="Lora"/>
                <a:ea typeface="Lora"/>
                <a:cs typeface="Lora"/>
                <a:sym typeface="Lora"/>
              </a:defRPr>
            </a:lvl8pPr>
            <a:lvl9pPr lvl="8" rtl="0">
              <a:spcBef>
                <a:spcPts val="0"/>
              </a:spcBef>
              <a:spcAft>
                <a:spcPts val="0"/>
              </a:spcAft>
              <a:buSzPts val="2000"/>
              <a:buFont typeface="Lora"/>
              <a:buNone/>
              <a:defRPr b="1" sz="2000">
                <a:highlight>
                  <a:srgbClr val="FFFFFF"/>
                </a:highlight>
                <a:latin typeface="Lora"/>
                <a:ea typeface="Lora"/>
                <a:cs typeface="Lora"/>
                <a:sym typeface="Lora"/>
              </a:defRPr>
            </a:lvl9pPr>
          </a:lstStyle>
          <a:p/>
        </p:txBody>
      </p:sp>
      <p:sp>
        <p:nvSpPr>
          <p:cNvPr id="30" name="Google Shape;30;p5"/>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cxnSp>
        <p:nvCxnSpPr>
          <p:cNvPr id="31" name="Google Shape;31;p5"/>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32" name="Google Shape;32;p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3" name="Shape 33"/>
        <p:cNvGrpSpPr/>
        <p:nvPr/>
      </p:nvGrpSpPr>
      <p:grpSpPr>
        <a:xfrm>
          <a:off x="0" y="0"/>
          <a:ext cx="0" cy="0"/>
          <a:chOff x="0" y="0"/>
          <a:chExt cx="0" cy="0"/>
        </a:xfrm>
      </p:grpSpPr>
      <p:sp>
        <p:nvSpPr>
          <p:cNvPr id="34" name="Google Shape;34;p6"/>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5" name="Google Shape;35;p6"/>
          <p:cNvSpPr txBox="1"/>
          <p:nvPr>
            <p:ph idx="1" type="body"/>
          </p:nvPr>
        </p:nvSpPr>
        <p:spPr>
          <a:xfrm>
            <a:off x="1381250" y="1618700"/>
            <a:ext cx="3425400" cy="32310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6" name="Google Shape;36;p6"/>
          <p:cNvSpPr txBox="1"/>
          <p:nvPr>
            <p:ph idx="2" type="body"/>
          </p:nvPr>
        </p:nvSpPr>
        <p:spPr>
          <a:xfrm>
            <a:off x="5012916" y="1618700"/>
            <a:ext cx="3425400" cy="32310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cxnSp>
        <p:nvCxnSpPr>
          <p:cNvPr id="37" name="Google Shape;37;p6"/>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38" name="Google Shape;38;p6"/>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6"/>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40" name="Google Shape;40;p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1" name="Shape 41"/>
        <p:cNvGrpSpPr/>
        <p:nvPr/>
      </p:nvGrpSpPr>
      <p:grpSpPr>
        <a:xfrm>
          <a:off x="0" y="0"/>
          <a:ext cx="0" cy="0"/>
          <a:chOff x="0" y="0"/>
          <a:chExt cx="0" cy="0"/>
        </a:xfrm>
      </p:grpSpPr>
      <p:sp>
        <p:nvSpPr>
          <p:cNvPr id="42" name="Google Shape;42;p7"/>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43" name="Google Shape;43;p7"/>
          <p:cNvSpPr txBox="1"/>
          <p:nvPr>
            <p:ph idx="1" type="body"/>
          </p:nvPr>
        </p:nvSpPr>
        <p:spPr>
          <a:xfrm>
            <a:off x="1381250" y="3237224"/>
            <a:ext cx="2334000" cy="1211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2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4" name="Google Shape;44;p7"/>
          <p:cNvSpPr txBox="1"/>
          <p:nvPr>
            <p:ph idx="2" type="body"/>
          </p:nvPr>
        </p:nvSpPr>
        <p:spPr>
          <a:xfrm>
            <a:off x="3834912" y="1651075"/>
            <a:ext cx="2334000" cy="3122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5" name="Google Shape;45;p7"/>
          <p:cNvSpPr txBox="1"/>
          <p:nvPr>
            <p:ph idx="3" type="body"/>
          </p:nvPr>
        </p:nvSpPr>
        <p:spPr>
          <a:xfrm>
            <a:off x="6288573" y="1651075"/>
            <a:ext cx="2334000" cy="3122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cxnSp>
        <p:nvCxnSpPr>
          <p:cNvPr id="46" name="Google Shape;46;p7"/>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47" name="Google Shape;47;p7"/>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7"/>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49" name="Google Shape;49;p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1381250" y="937125"/>
            <a:ext cx="3878400" cy="4356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52" name="Google Shape;52;p8"/>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53" name="Google Shape;53;p8"/>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8"/>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55" name="Google Shape;55;p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6" name="Shape 56"/>
        <p:cNvGrpSpPr/>
        <p:nvPr/>
      </p:nvGrpSpPr>
      <p:grpSpPr>
        <a:xfrm>
          <a:off x="0" y="0"/>
          <a:ext cx="0" cy="0"/>
          <a:chOff x="0" y="0"/>
          <a:chExt cx="0" cy="0"/>
        </a:xfrm>
      </p:grpSpPr>
      <p:sp>
        <p:nvSpPr>
          <p:cNvPr id="57" name="Google Shape;57;p9"/>
          <p:cNvSpPr txBox="1"/>
          <p:nvPr>
            <p:ph idx="1" type="body"/>
          </p:nvPr>
        </p:nvSpPr>
        <p:spPr>
          <a:xfrm>
            <a:off x="1990450" y="4037375"/>
            <a:ext cx="5163000" cy="519600"/>
          </a:xfrm>
          <a:prstGeom prst="rect">
            <a:avLst/>
          </a:prstGeom>
        </p:spPr>
        <p:txBody>
          <a:bodyPr anchorCtr="0" anchor="b" bIns="91425" lIns="91425" spcFirstLastPara="1" rIns="91425" wrap="square" tIns="91425">
            <a:noAutofit/>
          </a:bodyPr>
          <a:lstStyle>
            <a:lvl1pPr indent="-228600" lvl="0" marL="457200" algn="ctr">
              <a:spcBef>
                <a:spcPts val="360"/>
              </a:spcBef>
              <a:spcAft>
                <a:spcPts val="0"/>
              </a:spcAft>
              <a:buSzPts val="1400"/>
              <a:buFont typeface="Lora"/>
              <a:buNone/>
              <a:defRPr i="1" sz="1400">
                <a:latin typeface="Lora"/>
                <a:ea typeface="Lora"/>
                <a:cs typeface="Lora"/>
                <a:sym typeface="Lora"/>
              </a:defRPr>
            </a:lvl1pPr>
          </a:lstStyle>
          <a:p/>
        </p:txBody>
      </p:sp>
      <p:cxnSp>
        <p:nvCxnSpPr>
          <p:cNvPr id="58" name="Google Shape;58;p9"/>
          <p:cNvCxnSpPr/>
          <p:nvPr/>
        </p:nvCxnSpPr>
        <p:spPr>
          <a:xfrm>
            <a:off x="-6025" y="4666129"/>
            <a:ext cx="9162000" cy="0"/>
          </a:xfrm>
          <a:prstGeom prst="straightConnector1">
            <a:avLst/>
          </a:prstGeom>
          <a:noFill/>
          <a:ln cap="flat" cmpd="sng" w="9525">
            <a:solidFill>
              <a:srgbClr val="CCCCCC"/>
            </a:solidFill>
            <a:prstDash val="solid"/>
            <a:round/>
            <a:headEnd len="med" w="med" type="none"/>
            <a:tailEnd len="med" w="med" type="none"/>
          </a:ln>
        </p:spPr>
      </p:cxnSp>
      <p:sp>
        <p:nvSpPr>
          <p:cNvPr id="59" name="Google Shape;59;p9"/>
          <p:cNvSpPr/>
          <p:nvPr/>
        </p:nvSpPr>
        <p:spPr>
          <a:xfrm>
            <a:off x="4457400" y="4551496"/>
            <a:ext cx="229200" cy="2292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12" type="sldNum"/>
          </p:nvPr>
        </p:nvSpPr>
        <p:spPr>
          <a:xfrm>
            <a:off x="4297650" y="4780700"/>
            <a:ext cx="548700" cy="362700"/>
          </a:xfrm>
          <a:prstGeom prst="rect">
            <a:avLst/>
          </a:prstGeom>
        </p:spPr>
        <p:txBody>
          <a:bodyPr anchorCtr="0" anchor="ctr"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cxnSp>
        <p:nvCxnSpPr>
          <p:cNvPr id="62" name="Google Shape;62;p10"/>
          <p:cNvCxnSpPr/>
          <p:nvPr/>
        </p:nvCxnSpPr>
        <p:spPr>
          <a:xfrm>
            <a:off x="-6025" y="4513729"/>
            <a:ext cx="9162000" cy="0"/>
          </a:xfrm>
          <a:prstGeom prst="straightConnector1">
            <a:avLst/>
          </a:prstGeom>
          <a:noFill/>
          <a:ln cap="flat" cmpd="sng" w="9525">
            <a:solidFill>
              <a:srgbClr val="CCCCCC"/>
            </a:solidFill>
            <a:prstDash val="solid"/>
            <a:round/>
            <a:headEnd len="med" w="med" type="none"/>
            <a:tailEnd len="med" w="med" type="none"/>
          </a:ln>
        </p:spPr>
      </p:cxnSp>
      <p:sp>
        <p:nvSpPr>
          <p:cNvPr id="63" name="Google Shape;63;p10"/>
          <p:cNvSpPr/>
          <p:nvPr/>
        </p:nvSpPr>
        <p:spPr>
          <a:xfrm>
            <a:off x="4293700" y="4235405"/>
            <a:ext cx="556500" cy="5565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txBox="1"/>
          <p:nvPr>
            <p:ph idx="12" type="sldNum"/>
          </p:nvPr>
        </p:nvSpPr>
        <p:spPr>
          <a:xfrm>
            <a:off x="4297650" y="4791900"/>
            <a:ext cx="548700" cy="351600"/>
          </a:xfrm>
          <a:prstGeom prst="rect">
            <a:avLst/>
          </a:prstGeom>
        </p:spPr>
        <p:txBody>
          <a:bodyPr anchorCtr="0" anchor="ctr"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FF2CC"/>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sp>
        <p:nvSpPr>
          <p:cNvPr id="7" name="Google Shape;7;p1"/>
          <p:cNvSpPr txBox="1"/>
          <p:nvPr>
            <p:ph type="title"/>
          </p:nvPr>
        </p:nvSpPr>
        <p:spPr>
          <a:xfrm>
            <a:off x="1381250" y="937117"/>
            <a:ext cx="6809700" cy="435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000"/>
              <a:buFont typeface="Lora"/>
              <a:buNone/>
              <a:defRPr b="1" sz="2000">
                <a:latin typeface="Lora"/>
                <a:ea typeface="Lora"/>
                <a:cs typeface="Lora"/>
                <a:sym typeface="Lora"/>
              </a:defRPr>
            </a:lvl1pPr>
            <a:lvl2pPr lvl="1">
              <a:spcBef>
                <a:spcPts val="0"/>
              </a:spcBef>
              <a:spcAft>
                <a:spcPts val="0"/>
              </a:spcAft>
              <a:buSzPts val="2000"/>
              <a:buFont typeface="Lora"/>
              <a:buNone/>
              <a:defRPr b="1" sz="2000">
                <a:latin typeface="Lora"/>
                <a:ea typeface="Lora"/>
                <a:cs typeface="Lora"/>
                <a:sym typeface="Lora"/>
              </a:defRPr>
            </a:lvl2pPr>
            <a:lvl3pPr lvl="2">
              <a:spcBef>
                <a:spcPts val="0"/>
              </a:spcBef>
              <a:spcAft>
                <a:spcPts val="0"/>
              </a:spcAft>
              <a:buSzPts val="2000"/>
              <a:buFont typeface="Lora"/>
              <a:buNone/>
              <a:defRPr b="1" sz="2000">
                <a:latin typeface="Lora"/>
                <a:ea typeface="Lora"/>
                <a:cs typeface="Lora"/>
                <a:sym typeface="Lora"/>
              </a:defRPr>
            </a:lvl3pPr>
            <a:lvl4pPr lvl="3">
              <a:spcBef>
                <a:spcPts val="0"/>
              </a:spcBef>
              <a:spcAft>
                <a:spcPts val="0"/>
              </a:spcAft>
              <a:buSzPts val="2000"/>
              <a:buFont typeface="Lora"/>
              <a:buNone/>
              <a:defRPr b="1" sz="2000">
                <a:latin typeface="Lora"/>
                <a:ea typeface="Lora"/>
                <a:cs typeface="Lora"/>
                <a:sym typeface="Lora"/>
              </a:defRPr>
            </a:lvl4pPr>
            <a:lvl5pPr lvl="4">
              <a:spcBef>
                <a:spcPts val="0"/>
              </a:spcBef>
              <a:spcAft>
                <a:spcPts val="0"/>
              </a:spcAft>
              <a:buSzPts val="2000"/>
              <a:buFont typeface="Lora"/>
              <a:buNone/>
              <a:defRPr b="1" sz="2000">
                <a:latin typeface="Lora"/>
                <a:ea typeface="Lora"/>
                <a:cs typeface="Lora"/>
                <a:sym typeface="Lora"/>
              </a:defRPr>
            </a:lvl5pPr>
            <a:lvl6pPr lvl="5">
              <a:spcBef>
                <a:spcPts val="0"/>
              </a:spcBef>
              <a:spcAft>
                <a:spcPts val="0"/>
              </a:spcAft>
              <a:buSzPts val="2000"/>
              <a:buFont typeface="Lora"/>
              <a:buNone/>
              <a:defRPr b="1" sz="2000">
                <a:latin typeface="Lora"/>
                <a:ea typeface="Lora"/>
                <a:cs typeface="Lora"/>
                <a:sym typeface="Lora"/>
              </a:defRPr>
            </a:lvl6pPr>
            <a:lvl7pPr lvl="6">
              <a:spcBef>
                <a:spcPts val="0"/>
              </a:spcBef>
              <a:spcAft>
                <a:spcPts val="0"/>
              </a:spcAft>
              <a:buSzPts val="2000"/>
              <a:buFont typeface="Lora"/>
              <a:buNone/>
              <a:defRPr b="1" sz="2000">
                <a:latin typeface="Lora"/>
                <a:ea typeface="Lora"/>
                <a:cs typeface="Lora"/>
                <a:sym typeface="Lora"/>
              </a:defRPr>
            </a:lvl7pPr>
            <a:lvl8pPr lvl="7">
              <a:spcBef>
                <a:spcPts val="0"/>
              </a:spcBef>
              <a:spcAft>
                <a:spcPts val="0"/>
              </a:spcAft>
              <a:buSzPts val="2000"/>
              <a:buFont typeface="Lora"/>
              <a:buNone/>
              <a:defRPr b="1" sz="2000">
                <a:latin typeface="Lora"/>
                <a:ea typeface="Lora"/>
                <a:cs typeface="Lora"/>
                <a:sym typeface="Lora"/>
              </a:defRPr>
            </a:lvl8pPr>
            <a:lvl9pPr lvl="8">
              <a:spcBef>
                <a:spcPts val="0"/>
              </a:spcBef>
              <a:spcAft>
                <a:spcPts val="0"/>
              </a:spcAft>
              <a:buSzPts val="2000"/>
              <a:buFont typeface="Lora"/>
              <a:buNone/>
              <a:defRPr b="1" sz="2000">
                <a:latin typeface="Lora"/>
                <a:ea typeface="Lora"/>
                <a:cs typeface="Lora"/>
                <a:sym typeface="Lora"/>
              </a:defRPr>
            </a:lvl9pPr>
          </a:lstStyle>
          <a:p/>
        </p:txBody>
      </p:sp>
      <p:sp>
        <p:nvSpPr>
          <p:cNvPr id="8" name="Google Shape;8;p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mc:Choice Requires="p14">
      <p:transition spd="slow" p14:dur="1700">
        <p14:prism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article.nadiapub.com/IJDTA/vol9_no5/13.pdf" TargetMode="External"/><Relationship Id="rId4" Type="http://schemas.openxmlformats.org/officeDocument/2006/relationships/hyperlink" Target="https://towardsdatascience.com/song-popularity-predictor-1ef69735e380" TargetMode="External"/><Relationship Id="rId5" Type="http://schemas.openxmlformats.org/officeDocument/2006/relationships/hyperlink" Target="http://cs229.stanford.edu/proj2015/140_report.pdf" TargetMode="External"/><Relationship Id="rId6" Type="http://schemas.openxmlformats.org/officeDocument/2006/relationships/hyperlink" Target="https://github.com/rasbt/musicmood/tree/c942e2592ccc1b092d950a5cd3c9050419728a6a" TargetMode="External"/><Relationship Id="rId7" Type="http://schemas.openxmlformats.org/officeDocument/2006/relationships/hyperlink" Target="https://arxiv.org/pdf/1611.00138.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www.kaggle.com/zaheenhamidani/ultimate-spotify-tracks-d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599"/>
        </a:solidFill>
      </p:bgPr>
    </p:bg>
    <p:spTree>
      <p:nvGrpSpPr>
        <p:cNvPr id="70" name="Shape 70"/>
        <p:cNvGrpSpPr/>
        <p:nvPr/>
      </p:nvGrpSpPr>
      <p:grpSpPr>
        <a:xfrm>
          <a:off x="0" y="0"/>
          <a:ext cx="0" cy="0"/>
          <a:chOff x="0" y="0"/>
          <a:chExt cx="0" cy="0"/>
        </a:xfrm>
      </p:grpSpPr>
      <p:sp>
        <p:nvSpPr>
          <p:cNvPr id="71" name="Google Shape;71;p12"/>
          <p:cNvSpPr txBox="1"/>
          <p:nvPr>
            <p:ph type="ctrTitle"/>
          </p:nvPr>
        </p:nvSpPr>
        <p:spPr>
          <a:xfrm>
            <a:off x="996625" y="2003900"/>
            <a:ext cx="4838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FFCD00"/>
                </a:highlight>
              </a:rPr>
              <a:t>Music</a:t>
            </a:r>
            <a:r>
              <a:rPr lang="en"/>
              <a:t> Analysis using Machine Learning</a:t>
            </a:r>
            <a:endParaRPr/>
          </a:p>
        </p:txBody>
      </p:sp>
      <p:sp>
        <p:nvSpPr>
          <p:cNvPr id="72" name="Google Shape;72;p12"/>
          <p:cNvSpPr txBox="1"/>
          <p:nvPr/>
        </p:nvSpPr>
        <p:spPr>
          <a:xfrm>
            <a:off x="996625" y="4279200"/>
            <a:ext cx="78090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dk1"/>
                </a:solidFill>
                <a:latin typeface="Lora"/>
                <a:ea typeface="Lora"/>
                <a:cs typeface="Lora"/>
                <a:sym typeface="Lora"/>
              </a:rPr>
              <a:t>Team 1: </a:t>
            </a:r>
            <a:r>
              <a:rPr lang="en" sz="2200">
                <a:solidFill>
                  <a:schemeClr val="dk1"/>
                </a:solidFill>
                <a:latin typeface="Lora"/>
                <a:ea typeface="Lora"/>
                <a:cs typeface="Lora"/>
                <a:sym typeface="Lora"/>
              </a:rPr>
              <a:t>Derek Grubis, Gopalika Sharma, Surya Menon</a:t>
            </a:r>
            <a:endParaRPr sz="2200">
              <a:latin typeface="Lora"/>
              <a:ea typeface="Lora"/>
              <a:cs typeface="Lora"/>
              <a:sym typeface="Lora"/>
            </a:endParaRPr>
          </a:p>
        </p:txBody>
      </p:sp>
      <p:sp>
        <p:nvSpPr>
          <p:cNvPr id="73" name="Google Shape;73;p12"/>
          <p:cNvSpPr/>
          <p:nvPr/>
        </p:nvSpPr>
        <p:spPr>
          <a:xfrm>
            <a:off x="1252245" y="3513402"/>
            <a:ext cx="291717" cy="335738"/>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2"/>
          <p:cNvPicPr preferRelativeResize="0"/>
          <p:nvPr/>
        </p:nvPicPr>
        <p:blipFill>
          <a:blip r:embed="rId3">
            <a:alphaModFix/>
          </a:blip>
          <a:stretch>
            <a:fillRect/>
          </a:stretch>
        </p:blipFill>
        <p:spPr>
          <a:xfrm>
            <a:off x="6372153" y="958275"/>
            <a:ext cx="2205426" cy="2205426"/>
          </a:xfrm>
          <a:prstGeom prst="rect">
            <a:avLst/>
          </a:prstGeom>
          <a:noFill/>
          <a:ln>
            <a:noFill/>
          </a:ln>
        </p:spPr>
      </p:pic>
    </p:spTree>
  </p:cSld>
  <p:clrMapOvr>
    <a:masterClrMapping/>
  </p:clrMapOvr>
  <mc:AlternateContent>
    <mc:Choice Requires="p14">
      <p:transition spd="slow" p14:dur="1700">
        <p:push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CD00"/>
                </a:highlight>
              </a:rPr>
              <a:t>Random</a:t>
            </a:r>
            <a:r>
              <a:rPr lang="en">
                <a:solidFill>
                  <a:schemeClr val="dk1"/>
                </a:solidFill>
              </a:rPr>
              <a:t> Forest</a:t>
            </a:r>
            <a:endParaRPr>
              <a:highlight>
                <a:srgbClr val="FFCD00"/>
              </a:highlight>
            </a:endParaRPr>
          </a:p>
        </p:txBody>
      </p:sp>
      <p:grpSp>
        <p:nvGrpSpPr>
          <p:cNvPr id="181" name="Google Shape;181;p21"/>
          <p:cNvGrpSpPr/>
          <p:nvPr/>
        </p:nvGrpSpPr>
        <p:grpSpPr>
          <a:xfrm>
            <a:off x="916458" y="1019750"/>
            <a:ext cx="214625" cy="214625"/>
            <a:chOff x="2594050" y="1631825"/>
            <a:chExt cx="439625" cy="439625"/>
          </a:xfrm>
        </p:grpSpPr>
        <p:sp>
          <p:nvSpPr>
            <p:cNvPr id="182" name="Google Shape;182;p21"/>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1"/>
          <p:cNvPicPr preferRelativeResize="0"/>
          <p:nvPr/>
        </p:nvPicPr>
        <p:blipFill>
          <a:blip r:embed="rId3">
            <a:alphaModFix/>
          </a:blip>
          <a:stretch>
            <a:fillRect/>
          </a:stretch>
        </p:blipFill>
        <p:spPr>
          <a:xfrm>
            <a:off x="3901900" y="1444388"/>
            <a:ext cx="4493251" cy="3258726"/>
          </a:xfrm>
          <a:prstGeom prst="rect">
            <a:avLst/>
          </a:prstGeom>
          <a:noFill/>
          <a:ln>
            <a:noFill/>
          </a:ln>
          <a:effectLst>
            <a:outerShdw blurRad="57150" rotWithShape="0" algn="bl" dir="5400000" dist="19050">
              <a:srgbClr val="000000">
                <a:alpha val="50000"/>
              </a:srgbClr>
            </a:outerShdw>
          </a:effectLst>
        </p:spPr>
      </p:pic>
      <p:sp>
        <p:nvSpPr>
          <p:cNvPr id="188" name="Google Shape;188;p21"/>
          <p:cNvSpPr txBox="1"/>
          <p:nvPr>
            <p:ph idx="1" type="body"/>
          </p:nvPr>
        </p:nvSpPr>
        <p:spPr>
          <a:xfrm>
            <a:off x="507200" y="1358275"/>
            <a:ext cx="3741300" cy="3112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Full feature model</a:t>
            </a:r>
            <a:endParaRPr sz="1800"/>
          </a:p>
          <a:p>
            <a:pPr indent="-342900" lvl="1" marL="914400" rtl="0" algn="l">
              <a:spcBef>
                <a:spcPts val="0"/>
              </a:spcBef>
              <a:spcAft>
                <a:spcPts val="0"/>
              </a:spcAft>
              <a:buSzPts val="1800"/>
              <a:buChar char="○"/>
            </a:pPr>
            <a:r>
              <a:rPr lang="en" sz="1800"/>
              <a:t>Variable Importance</a:t>
            </a:r>
            <a:endParaRPr sz="1800"/>
          </a:p>
          <a:p>
            <a:pPr indent="-342900" lvl="0" marL="457200" rtl="0" algn="l">
              <a:spcBef>
                <a:spcPts val="0"/>
              </a:spcBef>
              <a:spcAft>
                <a:spcPts val="0"/>
              </a:spcAft>
              <a:buSzPts val="1800"/>
              <a:buChar char="◉"/>
            </a:pPr>
            <a:r>
              <a:rPr lang="en" sz="1800"/>
              <a:t>Feature subset:</a:t>
            </a:r>
            <a:endParaRPr sz="1800"/>
          </a:p>
          <a:p>
            <a:pPr indent="-342900" lvl="1" marL="914400" rtl="0" algn="l">
              <a:spcBef>
                <a:spcPts val="0"/>
              </a:spcBef>
              <a:spcAft>
                <a:spcPts val="0"/>
              </a:spcAft>
              <a:buSzPts val="1800"/>
              <a:buChar char="○"/>
            </a:pPr>
            <a:r>
              <a:rPr lang="en" sz="1800"/>
              <a:t>loudness</a:t>
            </a:r>
            <a:endParaRPr sz="1800"/>
          </a:p>
          <a:p>
            <a:pPr indent="-342900" lvl="1" marL="914400" rtl="0" algn="l">
              <a:spcBef>
                <a:spcPts val="0"/>
              </a:spcBef>
              <a:spcAft>
                <a:spcPts val="0"/>
              </a:spcAft>
              <a:buSzPts val="1800"/>
              <a:buChar char="○"/>
            </a:pPr>
            <a:r>
              <a:rPr lang="en" sz="1800"/>
              <a:t>acousticness </a:t>
            </a:r>
            <a:endParaRPr sz="1800"/>
          </a:p>
          <a:p>
            <a:pPr indent="-342900" lvl="1" marL="914400" rtl="0" algn="l">
              <a:spcBef>
                <a:spcPts val="0"/>
              </a:spcBef>
              <a:spcAft>
                <a:spcPts val="0"/>
              </a:spcAft>
              <a:buSzPts val="1800"/>
              <a:buChar char="○"/>
            </a:pPr>
            <a:r>
              <a:rPr lang="en" sz="1800"/>
              <a:t>energy</a:t>
            </a:r>
            <a:endParaRPr sz="1800"/>
          </a:p>
          <a:p>
            <a:pPr indent="-342900" lvl="1" marL="914400" rtl="0" algn="l">
              <a:spcBef>
                <a:spcPts val="0"/>
              </a:spcBef>
              <a:spcAft>
                <a:spcPts val="0"/>
              </a:spcAft>
              <a:buSzPts val="1800"/>
              <a:buChar char="○"/>
            </a:pPr>
            <a:r>
              <a:rPr lang="en" sz="1800"/>
              <a:t>duration</a:t>
            </a:r>
            <a:endParaRPr sz="1800"/>
          </a:p>
          <a:p>
            <a:pPr indent="-342900" lvl="1" marL="914400" rtl="0" algn="l">
              <a:spcBef>
                <a:spcPts val="0"/>
              </a:spcBef>
              <a:spcAft>
                <a:spcPts val="0"/>
              </a:spcAft>
              <a:buSzPts val="1800"/>
              <a:buChar char="○"/>
            </a:pPr>
            <a:r>
              <a:rPr lang="en" sz="1800"/>
              <a:t>speechiness</a:t>
            </a:r>
            <a:endParaRPr sz="1800"/>
          </a:p>
          <a:p>
            <a:pPr indent="-342900" lvl="1" marL="914400" rtl="0" algn="l">
              <a:spcBef>
                <a:spcPts val="0"/>
              </a:spcBef>
              <a:spcAft>
                <a:spcPts val="0"/>
              </a:spcAft>
              <a:buSzPts val="1800"/>
              <a:buChar char="○"/>
            </a:pPr>
            <a:r>
              <a:rPr lang="en" sz="1800"/>
              <a:t>valence</a:t>
            </a:r>
            <a:endParaRPr sz="1800"/>
          </a:p>
          <a:p>
            <a:pPr indent="-342900" lvl="1" marL="914400" rtl="0" algn="l">
              <a:spcBef>
                <a:spcPts val="0"/>
              </a:spcBef>
              <a:spcAft>
                <a:spcPts val="0"/>
              </a:spcAft>
              <a:buSzPts val="1800"/>
              <a:buChar char="○"/>
            </a:pPr>
            <a:r>
              <a:rPr lang="en" sz="1800"/>
              <a:t>Pop</a:t>
            </a:r>
            <a:endParaRPr sz="1800"/>
          </a:p>
          <a:p>
            <a:pPr indent="-342900" lvl="1" marL="914400" rtl="0" algn="l">
              <a:spcBef>
                <a:spcPts val="0"/>
              </a:spcBef>
              <a:spcAft>
                <a:spcPts val="0"/>
              </a:spcAft>
              <a:buSzPts val="1800"/>
              <a:buChar char="○"/>
            </a:pPr>
            <a:r>
              <a:rPr lang="en" sz="1800">
                <a:solidFill>
                  <a:schemeClr val="dk1"/>
                </a:solidFill>
              </a:rPr>
              <a:t>instrumentalness</a:t>
            </a:r>
            <a:endParaRPr sz="1800">
              <a:solidFill>
                <a:schemeClr val="dk1"/>
              </a:solidFill>
            </a:endParaRPr>
          </a:p>
          <a:p>
            <a:pPr indent="-342900" lvl="1" marL="914400" rtl="0" algn="l">
              <a:spcBef>
                <a:spcPts val="0"/>
              </a:spcBef>
              <a:spcAft>
                <a:spcPts val="0"/>
              </a:spcAft>
              <a:buSzPts val="1800"/>
              <a:buChar char="○"/>
            </a:pPr>
            <a:r>
              <a:rPr lang="en" sz="1800">
                <a:solidFill>
                  <a:schemeClr val="dk1"/>
                </a:solidFill>
              </a:rPr>
              <a:t>danceability</a:t>
            </a:r>
            <a:endParaRPr sz="18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4" name="Google Shape;194;p22"/>
          <p:cNvPicPr preferRelativeResize="0"/>
          <p:nvPr/>
        </p:nvPicPr>
        <p:blipFill>
          <a:blip r:embed="rId3">
            <a:alphaModFix/>
          </a:blip>
          <a:stretch>
            <a:fillRect/>
          </a:stretch>
        </p:blipFill>
        <p:spPr>
          <a:xfrm>
            <a:off x="633201" y="313125"/>
            <a:ext cx="3119225" cy="2348726"/>
          </a:xfrm>
          <a:prstGeom prst="rect">
            <a:avLst/>
          </a:prstGeom>
          <a:noFill/>
          <a:ln>
            <a:noFill/>
          </a:ln>
          <a:effectLst>
            <a:outerShdw blurRad="57150" rotWithShape="0" algn="bl" dir="5400000" dist="19050">
              <a:srgbClr val="000000">
                <a:alpha val="50000"/>
              </a:srgbClr>
            </a:outerShdw>
          </a:effectLst>
        </p:spPr>
      </p:pic>
      <p:pic>
        <p:nvPicPr>
          <p:cNvPr id="195" name="Google Shape;195;p22"/>
          <p:cNvPicPr preferRelativeResize="0"/>
          <p:nvPr/>
        </p:nvPicPr>
        <p:blipFill>
          <a:blip r:embed="rId4">
            <a:alphaModFix/>
          </a:blip>
          <a:stretch>
            <a:fillRect/>
          </a:stretch>
        </p:blipFill>
        <p:spPr>
          <a:xfrm>
            <a:off x="550025" y="2729300"/>
            <a:ext cx="3202401" cy="2256071"/>
          </a:xfrm>
          <a:prstGeom prst="rect">
            <a:avLst/>
          </a:prstGeom>
          <a:noFill/>
          <a:ln>
            <a:noFill/>
          </a:ln>
          <a:effectLst>
            <a:outerShdw blurRad="57150" rotWithShape="0" algn="bl" dir="5400000" dist="19050">
              <a:srgbClr val="000000">
                <a:alpha val="50000"/>
              </a:srgbClr>
            </a:outerShdw>
          </a:effectLst>
        </p:spPr>
      </p:pic>
      <p:pic>
        <p:nvPicPr>
          <p:cNvPr id="196" name="Google Shape;196;p22"/>
          <p:cNvPicPr preferRelativeResize="0"/>
          <p:nvPr/>
        </p:nvPicPr>
        <p:blipFill>
          <a:blip r:embed="rId5">
            <a:alphaModFix/>
          </a:blip>
          <a:stretch>
            <a:fillRect/>
          </a:stretch>
        </p:blipFill>
        <p:spPr>
          <a:xfrm>
            <a:off x="4581250" y="2458400"/>
            <a:ext cx="3423391" cy="2526974"/>
          </a:xfrm>
          <a:prstGeom prst="rect">
            <a:avLst/>
          </a:prstGeom>
          <a:noFill/>
          <a:ln>
            <a:noFill/>
          </a:ln>
          <a:effectLst>
            <a:outerShdw blurRad="57150" rotWithShape="0" algn="bl" dir="5400000" dist="19050">
              <a:srgbClr val="000000">
                <a:alpha val="50000"/>
              </a:srgbClr>
            </a:outerShdw>
          </a:effectLst>
        </p:spPr>
      </p:pic>
      <p:graphicFrame>
        <p:nvGraphicFramePr>
          <p:cNvPr id="197" name="Google Shape;197;p22"/>
          <p:cNvGraphicFramePr/>
          <p:nvPr/>
        </p:nvGraphicFramePr>
        <p:xfrm>
          <a:off x="5185600" y="512731"/>
          <a:ext cx="3000000" cy="3000000"/>
        </p:xfrm>
        <a:graphic>
          <a:graphicData uri="http://schemas.openxmlformats.org/drawingml/2006/table">
            <a:tbl>
              <a:tblPr>
                <a:noFill/>
                <a:tableStyleId>{5C2C62C8-395D-46D2-87F7-353F96108CFF}</a:tableStyleId>
              </a:tblPr>
              <a:tblGrid>
                <a:gridCol w="1252225"/>
                <a:gridCol w="962475"/>
              </a:tblGrid>
              <a:tr h="306825">
                <a:tc gridSpan="2">
                  <a:txBody>
                    <a:bodyPr/>
                    <a:lstStyle/>
                    <a:p>
                      <a:pPr indent="0" lvl="0" marL="0" rtl="0" algn="ctr">
                        <a:spcBef>
                          <a:spcPts val="0"/>
                        </a:spcBef>
                        <a:spcAft>
                          <a:spcPts val="0"/>
                        </a:spcAft>
                        <a:buNone/>
                      </a:pPr>
                      <a:r>
                        <a:rPr b="1" lang="en" sz="1200">
                          <a:solidFill>
                            <a:schemeClr val="lt1"/>
                          </a:solidFill>
                          <a:latin typeface="Quattrocento Sans"/>
                          <a:ea typeface="Quattrocento Sans"/>
                          <a:cs typeface="Quattrocento Sans"/>
                          <a:sym typeface="Quattrocento Sans"/>
                        </a:rPr>
                        <a:t>Metrics</a:t>
                      </a:r>
                      <a:endParaRPr b="1" sz="1200">
                        <a:solidFill>
                          <a:schemeClr val="lt1"/>
                        </a:solidFill>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999999"/>
                    </a:solidFill>
                  </a:tcPr>
                </a:tc>
                <a:tc hMerge="1"/>
              </a:tr>
              <a:tr h="297650">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Test Accuracy</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latin typeface="Quattrocento Sans"/>
                          <a:ea typeface="Quattrocento Sans"/>
                          <a:cs typeface="Quattrocento Sans"/>
                          <a:sym typeface="Quattrocento Sans"/>
                        </a:rPr>
                        <a:t>0.92</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79275">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Test Precision</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0.928</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79275">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Test Recall</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0.739</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79275">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AUC</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0.86</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84350">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OOB </a:t>
                      </a:r>
                      <a:r>
                        <a:rPr b="1" lang="en" sz="1000">
                          <a:latin typeface="Quattrocento Sans"/>
                          <a:ea typeface="Quattrocento Sans"/>
                          <a:cs typeface="Quattrocento Sans"/>
                          <a:sym typeface="Quattrocento Sans"/>
                        </a:rPr>
                        <a:t>Accuracy </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0.914</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CD00"/>
                </a:highlight>
              </a:rPr>
              <a:t>Neural</a:t>
            </a:r>
            <a:r>
              <a:rPr lang="en">
                <a:solidFill>
                  <a:schemeClr val="dk1"/>
                </a:solidFill>
              </a:rPr>
              <a:t> Network</a:t>
            </a:r>
            <a:endParaRPr>
              <a:highlight>
                <a:srgbClr val="FFCD00"/>
              </a:highlight>
            </a:endParaRPr>
          </a:p>
        </p:txBody>
      </p:sp>
      <p:grpSp>
        <p:nvGrpSpPr>
          <p:cNvPr id="203" name="Google Shape;203;p23"/>
          <p:cNvGrpSpPr/>
          <p:nvPr/>
        </p:nvGrpSpPr>
        <p:grpSpPr>
          <a:xfrm>
            <a:off x="916458" y="1019750"/>
            <a:ext cx="214625" cy="214625"/>
            <a:chOff x="2594050" y="1631825"/>
            <a:chExt cx="439625" cy="439625"/>
          </a:xfrm>
        </p:grpSpPr>
        <p:sp>
          <p:nvSpPr>
            <p:cNvPr id="204" name="Google Shape;204;p23"/>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23"/>
          <p:cNvPicPr preferRelativeResize="0"/>
          <p:nvPr/>
        </p:nvPicPr>
        <p:blipFill>
          <a:blip r:embed="rId3">
            <a:alphaModFix/>
          </a:blip>
          <a:stretch>
            <a:fillRect/>
          </a:stretch>
        </p:blipFill>
        <p:spPr>
          <a:xfrm>
            <a:off x="4765150" y="1358275"/>
            <a:ext cx="3373500" cy="3214725"/>
          </a:xfrm>
          <a:prstGeom prst="rect">
            <a:avLst/>
          </a:prstGeom>
          <a:noFill/>
          <a:ln>
            <a:noFill/>
          </a:ln>
          <a:effectLst>
            <a:outerShdw blurRad="57150" rotWithShape="0" algn="bl" dir="5400000" dist="19050">
              <a:srgbClr val="000000">
                <a:alpha val="50000"/>
              </a:srgbClr>
            </a:outerShdw>
          </a:effectLst>
        </p:spPr>
      </p:pic>
      <p:sp>
        <p:nvSpPr>
          <p:cNvPr id="210" name="Google Shape;210;p23"/>
          <p:cNvSpPr txBox="1"/>
          <p:nvPr>
            <p:ph idx="1" type="body"/>
          </p:nvPr>
        </p:nvSpPr>
        <p:spPr>
          <a:xfrm>
            <a:off x="673550" y="1878025"/>
            <a:ext cx="3741300" cy="3112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highlight>
                  <a:srgbClr val="FFCD00"/>
                </a:highlight>
              </a:rPr>
              <a:t>Feed-forward</a:t>
            </a:r>
            <a:r>
              <a:rPr lang="en" sz="2000"/>
              <a:t> network</a:t>
            </a:r>
            <a:endParaRPr sz="2000"/>
          </a:p>
          <a:p>
            <a:pPr indent="-355600" lvl="1" marL="914400" rtl="0" algn="l">
              <a:spcBef>
                <a:spcPts val="0"/>
              </a:spcBef>
              <a:spcAft>
                <a:spcPts val="0"/>
              </a:spcAft>
              <a:buSzPts val="2000"/>
              <a:buChar char="○"/>
            </a:pPr>
            <a:r>
              <a:rPr lang="en"/>
              <a:t>reLU </a:t>
            </a:r>
            <a:r>
              <a:rPr lang="en"/>
              <a:t>activation</a:t>
            </a:r>
            <a:endParaRPr/>
          </a:p>
          <a:p>
            <a:pPr indent="-355600" lvl="1" marL="914400" rtl="0" algn="l">
              <a:spcBef>
                <a:spcPts val="0"/>
              </a:spcBef>
              <a:spcAft>
                <a:spcPts val="0"/>
              </a:spcAft>
              <a:buSzPts val="2000"/>
              <a:buChar char="○"/>
            </a:pPr>
            <a:r>
              <a:rPr lang="en">
                <a:solidFill>
                  <a:schemeClr val="dk1"/>
                </a:solidFill>
              </a:rPr>
              <a:t>Final sigmoid</a:t>
            </a:r>
            <a:r>
              <a:rPr lang="en"/>
              <a:t> activation</a:t>
            </a:r>
            <a:endParaRPr/>
          </a:p>
          <a:p>
            <a:pPr indent="-355600" lvl="0" marL="457200" rtl="0" algn="l">
              <a:spcBef>
                <a:spcPts val="0"/>
              </a:spcBef>
              <a:spcAft>
                <a:spcPts val="0"/>
              </a:spcAft>
              <a:buSzPts val="2000"/>
              <a:buChar char="◉"/>
            </a:pPr>
            <a:r>
              <a:rPr lang="en" sz="2000"/>
              <a:t>Final architecture:</a:t>
            </a:r>
            <a:endParaRPr sz="2000"/>
          </a:p>
          <a:p>
            <a:pPr indent="-355600" lvl="1" marL="914400" rtl="0" algn="l">
              <a:spcBef>
                <a:spcPts val="0"/>
              </a:spcBef>
              <a:spcAft>
                <a:spcPts val="0"/>
              </a:spcAft>
              <a:buSzPts val="2000"/>
              <a:buChar char="○"/>
            </a:pPr>
            <a:r>
              <a:rPr lang="en"/>
              <a:t>2 hidden layers</a:t>
            </a:r>
            <a:endParaRPr/>
          </a:p>
          <a:p>
            <a:pPr indent="-355600" lvl="0" marL="457200" rtl="0" algn="l">
              <a:spcBef>
                <a:spcPts val="0"/>
              </a:spcBef>
              <a:spcAft>
                <a:spcPts val="0"/>
              </a:spcAft>
              <a:buSzPts val="2000"/>
              <a:buChar char="◉"/>
            </a:pPr>
            <a:r>
              <a:rPr lang="en" sz="2000"/>
              <a:t>Parameter tuning</a:t>
            </a:r>
            <a:endParaRPr sz="20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6" name="Google Shape;216;p24"/>
          <p:cNvPicPr preferRelativeResize="0"/>
          <p:nvPr/>
        </p:nvPicPr>
        <p:blipFill>
          <a:blip r:embed="rId3">
            <a:alphaModFix/>
          </a:blip>
          <a:stretch>
            <a:fillRect/>
          </a:stretch>
        </p:blipFill>
        <p:spPr>
          <a:xfrm>
            <a:off x="4796863" y="2506200"/>
            <a:ext cx="3261092" cy="2365451"/>
          </a:xfrm>
          <a:prstGeom prst="rect">
            <a:avLst/>
          </a:prstGeom>
          <a:noFill/>
          <a:ln>
            <a:noFill/>
          </a:ln>
          <a:effectLst>
            <a:outerShdw blurRad="57150" rotWithShape="0" algn="bl" dir="5400000" dist="19050">
              <a:srgbClr val="000000">
                <a:alpha val="50000"/>
              </a:srgbClr>
            </a:outerShdw>
          </a:effectLst>
        </p:spPr>
      </p:pic>
      <p:pic>
        <p:nvPicPr>
          <p:cNvPr id="217" name="Google Shape;217;p24"/>
          <p:cNvPicPr preferRelativeResize="0"/>
          <p:nvPr/>
        </p:nvPicPr>
        <p:blipFill>
          <a:blip r:embed="rId4">
            <a:alphaModFix/>
          </a:blip>
          <a:stretch>
            <a:fillRect/>
          </a:stretch>
        </p:blipFill>
        <p:spPr>
          <a:xfrm>
            <a:off x="978025" y="228008"/>
            <a:ext cx="3093175" cy="2518243"/>
          </a:xfrm>
          <a:prstGeom prst="rect">
            <a:avLst/>
          </a:prstGeom>
          <a:noFill/>
          <a:ln>
            <a:noFill/>
          </a:ln>
          <a:effectLst>
            <a:outerShdw blurRad="57150" rotWithShape="0" algn="bl" dir="5400000" dist="19050">
              <a:srgbClr val="000000">
                <a:alpha val="50000"/>
              </a:srgbClr>
            </a:outerShdw>
          </a:effectLst>
        </p:spPr>
      </p:pic>
      <p:pic>
        <p:nvPicPr>
          <p:cNvPr id="218" name="Google Shape;218;p24"/>
          <p:cNvPicPr preferRelativeResize="0"/>
          <p:nvPr/>
        </p:nvPicPr>
        <p:blipFill>
          <a:blip r:embed="rId5">
            <a:alphaModFix/>
          </a:blip>
          <a:stretch>
            <a:fillRect/>
          </a:stretch>
        </p:blipFill>
        <p:spPr>
          <a:xfrm>
            <a:off x="858550" y="2813475"/>
            <a:ext cx="3332126" cy="2125401"/>
          </a:xfrm>
          <a:prstGeom prst="rect">
            <a:avLst/>
          </a:prstGeom>
          <a:noFill/>
          <a:ln>
            <a:noFill/>
          </a:ln>
          <a:effectLst>
            <a:outerShdw blurRad="57150" rotWithShape="0" algn="bl" dir="5400000" dist="19050">
              <a:srgbClr val="000000">
                <a:alpha val="50000"/>
              </a:srgbClr>
            </a:outerShdw>
          </a:effectLst>
        </p:spPr>
      </p:pic>
      <p:graphicFrame>
        <p:nvGraphicFramePr>
          <p:cNvPr id="219" name="Google Shape;219;p24"/>
          <p:cNvGraphicFramePr/>
          <p:nvPr/>
        </p:nvGraphicFramePr>
        <p:xfrm>
          <a:off x="5320050" y="441881"/>
          <a:ext cx="3000000" cy="3000000"/>
        </p:xfrm>
        <a:graphic>
          <a:graphicData uri="http://schemas.openxmlformats.org/drawingml/2006/table">
            <a:tbl>
              <a:tblPr>
                <a:noFill/>
                <a:tableStyleId>{5C2C62C8-395D-46D2-87F7-353F96108CFF}</a:tableStyleId>
              </a:tblPr>
              <a:tblGrid>
                <a:gridCol w="1252225"/>
                <a:gridCol w="962475"/>
              </a:tblGrid>
              <a:tr h="212225">
                <a:tc gridSpan="2">
                  <a:txBody>
                    <a:bodyPr/>
                    <a:lstStyle/>
                    <a:p>
                      <a:pPr indent="0" lvl="0" marL="0" rtl="0" algn="ctr">
                        <a:spcBef>
                          <a:spcPts val="0"/>
                        </a:spcBef>
                        <a:spcAft>
                          <a:spcPts val="0"/>
                        </a:spcAft>
                        <a:buNone/>
                      </a:pPr>
                      <a:r>
                        <a:rPr b="1" lang="en" sz="1200">
                          <a:solidFill>
                            <a:schemeClr val="lt1"/>
                          </a:solidFill>
                          <a:latin typeface="Quattrocento Sans"/>
                          <a:ea typeface="Quattrocento Sans"/>
                          <a:cs typeface="Quattrocento Sans"/>
                          <a:sym typeface="Quattrocento Sans"/>
                        </a:rPr>
                        <a:t>Metrics</a:t>
                      </a:r>
                      <a:endParaRPr b="1" sz="1200">
                        <a:solidFill>
                          <a:schemeClr val="lt1"/>
                        </a:solidFill>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999999"/>
                    </a:solidFill>
                  </a:tcPr>
                </a:tc>
                <a:tc hMerge="1"/>
              </a:tr>
              <a:tr h="205875">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Test Accuracy</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latin typeface="Quattrocento Sans"/>
                          <a:ea typeface="Quattrocento Sans"/>
                          <a:cs typeface="Quattrocento Sans"/>
                          <a:sym typeface="Quattrocento Sans"/>
                        </a:rPr>
                        <a:t>0.849</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93150">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Test Precision</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0.735</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93150">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Test Recall</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0.627</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93150">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AUC</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0.776</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94825">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Cross-validation (5-fold) Accuracy </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0.846</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5"/>
          <p:cNvSpPr txBox="1"/>
          <p:nvPr>
            <p:ph type="ctrTitle"/>
          </p:nvPr>
        </p:nvSpPr>
        <p:spPr>
          <a:xfrm>
            <a:off x="2022225" y="1693525"/>
            <a:ext cx="5383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Song Mood</a:t>
            </a:r>
            <a:endParaRPr/>
          </a:p>
        </p:txBody>
      </p:sp>
      <p:sp>
        <p:nvSpPr>
          <p:cNvPr id="225" name="Google Shape;225;p25"/>
          <p:cNvSpPr txBox="1"/>
          <p:nvPr>
            <p:ph idx="1" type="subTitle"/>
          </p:nvPr>
        </p:nvSpPr>
        <p:spPr>
          <a:xfrm>
            <a:off x="2022300" y="2815923"/>
            <a:ext cx="5591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01010"/>
                </a:solidFill>
                <a:highlight>
                  <a:srgbClr val="FFCD00"/>
                </a:highlight>
              </a:rPr>
              <a:t>“</a:t>
            </a:r>
            <a:r>
              <a:rPr lang="en">
                <a:solidFill>
                  <a:srgbClr val="101010"/>
                </a:solidFill>
                <a:highlight>
                  <a:srgbClr val="FFCD00"/>
                </a:highlight>
              </a:rPr>
              <a:t>Music is the shorthand of emotion.</a:t>
            </a:r>
            <a:r>
              <a:rPr b="1" lang="en">
                <a:solidFill>
                  <a:srgbClr val="101010"/>
                </a:solidFill>
                <a:highlight>
                  <a:srgbClr val="FFCD00"/>
                </a:highlight>
              </a:rPr>
              <a:t>”</a:t>
            </a:r>
            <a:endParaRPr b="1">
              <a:solidFill>
                <a:srgbClr val="101010"/>
              </a:solidFill>
              <a:highlight>
                <a:srgbClr val="FFCD00"/>
              </a:highlight>
            </a:endParaRPr>
          </a:p>
          <a:p>
            <a:pPr indent="-317500" lvl="0" marL="457200" rtl="0" algn="l">
              <a:spcBef>
                <a:spcPts val="0"/>
              </a:spcBef>
              <a:spcAft>
                <a:spcPts val="0"/>
              </a:spcAft>
              <a:buClr>
                <a:srgbClr val="101010"/>
              </a:buClr>
              <a:buSzPts val="1400"/>
              <a:buChar char="-"/>
            </a:pPr>
            <a:r>
              <a:rPr lang="en">
                <a:solidFill>
                  <a:srgbClr val="101010"/>
                </a:solidFill>
              </a:rPr>
              <a:t>Leo Tolstoy </a:t>
            </a:r>
            <a:endParaRPr/>
          </a:p>
        </p:txBody>
      </p:sp>
      <p:sp>
        <p:nvSpPr>
          <p:cNvPr id="226" name="Google Shape;226;p25"/>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ora"/>
                <a:ea typeface="Lora"/>
                <a:cs typeface="Lora"/>
                <a:sym typeface="Lora"/>
              </a:rPr>
              <a:t>2</a:t>
            </a:r>
            <a:endParaRPr sz="2400">
              <a:latin typeface="Lora"/>
              <a:ea typeface="Lora"/>
              <a:cs typeface="Lora"/>
              <a:sym typeface="Lora"/>
            </a:endParaRPr>
          </a:p>
        </p:txBody>
      </p:sp>
      <p:sp>
        <p:nvSpPr>
          <p:cNvPr id="227" name="Google Shape;227;p2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381250" y="767602"/>
            <a:ext cx="38784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Logistic and Linear </a:t>
            </a:r>
            <a:r>
              <a:rPr lang="en">
                <a:highlight>
                  <a:srgbClr val="FFCD00"/>
                </a:highlight>
              </a:rPr>
              <a:t>Regression</a:t>
            </a:r>
            <a:r>
              <a:rPr lang="en">
                <a:highlight>
                  <a:srgbClr val="FFCD00"/>
                </a:highlight>
              </a:rPr>
              <a:t> </a:t>
            </a:r>
            <a:endParaRPr>
              <a:highlight>
                <a:srgbClr val="FFCD00"/>
              </a:highlight>
            </a:endParaRPr>
          </a:p>
        </p:txBody>
      </p:sp>
      <p:sp>
        <p:nvSpPr>
          <p:cNvPr id="233" name="Google Shape;233;p26"/>
          <p:cNvSpPr txBox="1"/>
          <p:nvPr>
            <p:ph idx="1" type="body"/>
          </p:nvPr>
        </p:nvSpPr>
        <p:spPr>
          <a:xfrm>
            <a:off x="604075" y="1421350"/>
            <a:ext cx="8083800" cy="3593100"/>
          </a:xfrm>
          <a:prstGeom prst="rect">
            <a:avLst/>
          </a:prstGeom>
        </p:spPr>
        <p:txBody>
          <a:bodyPr anchorCtr="0" anchor="t" bIns="91425" lIns="91425" spcFirstLastPara="1" rIns="91425" wrap="square" tIns="91425">
            <a:noAutofit/>
          </a:bodyPr>
          <a:lstStyle/>
          <a:p>
            <a:pPr indent="-355600" lvl="0" marL="457200" rtl="0" algn="l">
              <a:spcBef>
                <a:spcPts val="480"/>
              </a:spcBef>
              <a:spcAft>
                <a:spcPts val="0"/>
              </a:spcAft>
              <a:buSzPts val="2000"/>
              <a:buChar char="●"/>
            </a:pPr>
            <a:r>
              <a:rPr lang="en" sz="2000">
                <a:solidFill>
                  <a:schemeClr val="dk1"/>
                </a:solidFill>
              </a:rPr>
              <a:t>Target Variable : Valence</a:t>
            </a:r>
            <a:endParaRPr sz="2000">
              <a:solidFill>
                <a:schemeClr val="dk1"/>
              </a:solidFill>
            </a:endParaRPr>
          </a:p>
          <a:p>
            <a:pPr indent="-355600" lvl="0" marL="457200" rtl="0" algn="l">
              <a:spcBef>
                <a:spcPts val="0"/>
              </a:spcBef>
              <a:spcAft>
                <a:spcPts val="0"/>
              </a:spcAft>
              <a:buSzPts val="2000"/>
              <a:buChar char="●"/>
            </a:pPr>
            <a:r>
              <a:rPr lang="en" sz="2000">
                <a:solidFill>
                  <a:schemeClr val="dk1"/>
                </a:solidFill>
              </a:rPr>
              <a:t>Modified Target Variable : Mood</a:t>
            </a:r>
            <a:endParaRPr sz="2000">
              <a:solidFill>
                <a:schemeClr val="dk1"/>
              </a:solidFill>
            </a:endParaRPr>
          </a:p>
          <a:p>
            <a:pPr indent="-355600" lvl="0" marL="457200" rtl="0" algn="l">
              <a:spcBef>
                <a:spcPts val="0"/>
              </a:spcBef>
              <a:spcAft>
                <a:spcPts val="0"/>
              </a:spcAft>
              <a:buClr>
                <a:srgbClr val="FFCD00"/>
              </a:buClr>
              <a:buSzPts val="2000"/>
              <a:buChar char="●"/>
            </a:pPr>
            <a:r>
              <a:rPr lang="en" sz="2000">
                <a:solidFill>
                  <a:schemeClr val="dk1"/>
                </a:solidFill>
              </a:rPr>
              <a:t>0- Negative ; 1- Positive</a:t>
            </a:r>
            <a:endParaRPr sz="2000">
              <a:solidFill>
                <a:schemeClr val="dk1"/>
              </a:solidFill>
            </a:endParaRPr>
          </a:p>
          <a:p>
            <a:pPr indent="0" lvl="0" marL="457200" rtl="0" algn="l">
              <a:spcBef>
                <a:spcPts val="480"/>
              </a:spcBef>
              <a:spcAft>
                <a:spcPts val="0"/>
              </a:spcAft>
              <a:buNone/>
            </a:pPr>
            <a:r>
              <a:t/>
            </a:r>
            <a:endParaRPr sz="2000">
              <a:solidFill>
                <a:schemeClr val="dk1"/>
              </a:solidFill>
            </a:endParaRPr>
          </a:p>
          <a:p>
            <a:pPr indent="-355600" lvl="0" marL="457200" rtl="0" algn="l">
              <a:spcBef>
                <a:spcPts val="480"/>
              </a:spcBef>
              <a:spcAft>
                <a:spcPts val="0"/>
              </a:spcAft>
              <a:buSzPts val="2000"/>
              <a:buChar char="○"/>
            </a:pPr>
            <a:r>
              <a:rPr lang="en"/>
              <a:t>Linear Regression</a:t>
            </a:r>
            <a:endParaRPr/>
          </a:p>
          <a:p>
            <a:pPr indent="-381000" lvl="0" marL="457200" rtl="0" algn="l">
              <a:spcBef>
                <a:spcPts val="0"/>
              </a:spcBef>
              <a:spcAft>
                <a:spcPts val="0"/>
              </a:spcAft>
              <a:buSzPts val="2400"/>
              <a:buChar char="●"/>
            </a:pPr>
            <a:r>
              <a:rPr lang="en"/>
              <a:t>MSE : 0.04</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Logistic Regression</a:t>
            </a:r>
            <a:endParaRPr/>
          </a:p>
          <a:p>
            <a:pPr indent="-381000" lvl="0" marL="457200" rtl="0" algn="l">
              <a:spcBef>
                <a:spcPts val="0"/>
              </a:spcBef>
              <a:spcAft>
                <a:spcPts val="0"/>
              </a:spcAft>
              <a:buSzPts val="2400"/>
              <a:buChar char="○"/>
            </a:pPr>
            <a:r>
              <a:rPr lang="en"/>
              <a:t>Accuracy: 63%</a:t>
            </a:r>
            <a:endParaRPr/>
          </a:p>
        </p:txBody>
      </p:sp>
      <p:grpSp>
        <p:nvGrpSpPr>
          <p:cNvPr id="234" name="Google Shape;234;p26"/>
          <p:cNvGrpSpPr/>
          <p:nvPr/>
        </p:nvGrpSpPr>
        <p:grpSpPr>
          <a:xfrm>
            <a:off x="916458" y="1019750"/>
            <a:ext cx="214625" cy="214625"/>
            <a:chOff x="2594050" y="1631825"/>
            <a:chExt cx="439625" cy="439625"/>
          </a:xfrm>
        </p:grpSpPr>
        <p:sp>
          <p:nvSpPr>
            <p:cNvPr id="235" name="Google Shape;235;p26"/>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2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0" name="Google Shape;240;p26"/>
          <p:cNvPicPr preferRelativeResize="0"/>
          <p:nvPr/>
        </p:nvPicPr>
        <p:blipFill>
          <a:blip r:embed="rId3">
            <a:alphaModFix/>
          </a:blip>
          <a:stretch>
            <a:fillRect/>
          </a:stretch>
        </p:blipFill>
        <p:spPr>
          <a:xfrm>
            <a:off x="5092725" y="1139825"/>
            <a:ext cx="3334625" cy="2498697"/>
          </a:xfrm>
          <a:prstGeom prst="rect">
            <a:avLst/>
          </a:prstGeom>
          <a:noFill/>
          <a:ln>
            <a:noFill/>
          </a:ln>
          <a:effectLst>
            <a:outerShdw blurRad="57150" rotWithShape="0" algn="bl" dir="5400000" dist="19050">
              <a:srgbClr val="000000">
                <a:alpha val="50000"/>
              </a:srgbClr>
            </a:outerShdw>
          </a:effectLst>
        </p:spPr>
      </p:pic>
      <p:pic>
        <p:nvPicPr>
          <p:cNvPr id="241" name="Google Shape;241;p26"/>
          <p:cNvPicPr preferRelativeResize="0"/>
          <p:nvPr/>
        </p:nvPicPr>
        <p:blipFill>
          <a:blip r:embed="rId4">
            <a:alphaModFix/>
          </a:blip>
          <a:stretch>
            <a:fillRect/>
          </a:stretch>
        </p:blipFill>
        <p:spPr>
          <a:xfrm>
            <a:off x="5150659" y="3700000"/>
            <a:ext cx="3218776" cy="1314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 Forest</a:t>
            </a:r>
            <a:r>
              <a:rPr lang="en">
                <a:highlight>
                  <a:srgbClr val="FFCD00"/>
                </a:highlight>
              </a:rPr>
              <a:t> Regressor</a:t>
            </a:r>
            <a:endParaRPr>
              <a:highlight>
                <a:srgbClr val="FFCD00"/>
              </a:highlight>
            </a:endParaRPr>
          </a:p>
        </p:txBody>
      </p:sp>
      <p:sp>
        <p:nvSpPr>
          <p:cNvPr id="247" name="Google Shape;247;p27"/>
          <p:cNvSpPr txBox="1"/>
          <p:nvPr>
            <p:ph idx="1" type="body"/>
          </p:nvPr>
        </p:nvSpPr>
        <p:spPr>
          <a:xfrm>
            <a:off x="950525" y="1314750"/>
            <a:ext cx="7240500" cy="382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50">
                <a:solidFill>
                  <a:schemeClr val="dk1"/>
                </a:solidFill>
                <a:latin typeface="Arial"/>
                <a:ea typeface="Arial"/>
                <a:cs typeface="Arial"/>
                <a:sym typeface="Arial"/>
              </a:rPr>
              <a:t>For training set with respect to the validation set:                     For testing set with respect to the full feature set:</a:t>
            </a:r>
            <a:endParaRPr sz="1050">
              <a:solidFill>
                <a:schemeClr val="dk1"/>
              </a:solidFill>
              <a:latin typeface="Arial"/>
              <a:ea typeface="Arial"/>
              <a:cs typeface="Arial"/>
              <a:sym typeface="Arial"/>
            </a:endParaRPr>
          </a:p>
          <a:p>
            <a:pPr indent="0" lvl="0" marL="0" rtl="0" algn="l">
              <a:spcBef>
                <a:spcPts val="600"/>
              </a:spcBef>
              <a:spcAft>
                <a:spcPts val="0"/>
              </a:spcAft>
              <a:buNone/>
            </a:pPr>
            <a:r>
              <a:t/>
            </a:r>
            <a:endParaRPr/>
          </a:p>
        </p:txBody>
      </p:sp>
      <p:sp>
        <p:nvSpPr>
          <p:cNvPr id="248" name="Google Shape;248;p2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9" name="Google Shape;249;p27"/>
          <p:cNvGraphicFramePr/>
          <p:nvPr/>
        </p:nvGraphicFramePr>
        <p:xfrm>
          <a:off x="1090225" y="1967900"/>
          <a:ext cx="3000000" cy="3000000"/>
        </p:xfrm>
        <a:graphic>
          <a:graphicData uri="http://schemas.openxmlformats.org/drawingml/2006/table">
            <a:tbl>
              <a:tblPr>
                <a:noFill/>
                <a:tableStyleId>{0DAE2BBF-D762-4518-8FD1-B95ED8AAE5EC}</a:tableStyleId>
              </a:tblPr>
              <a:tblGrid>
                <a:gridCol w="1055325"/>
                <a:gridCol w="1055325"/>
                <a:gridCol w="1055325"/>
              </a:tblGrid>
              <a:tr h="722675">
                <a:tc>
                  <a:txBody>
                    <a:bodyPr/>
                    <a:lstStyle/>
                    <a:p>
                      <a:pPr indent="0" lvl="0" marL="0" rtl="0" algn="l">
                        <a:spcBef>
                          <a:spcPts val="0"/>
                        </a:spcBef>
                        <a:spcAft>
                          <a:spcPts val="0"/>
                        </a:spcAft>
                        <a:buNone/>
                      </a:pPr>
                      <a:r>
                        <a:rPr lang="en">
                          <a:highlight>
                            <a:srgbClr val="FFCD00"/>
                          </a:highlight>
                        </a:rPr>
                        <a:t>R-square</a:t>
                      </a:r>
                      <a:endParaRPr>
                        <a:highlight>
                          <a:srgbClr val="FFCD00"/>
                        </a:highlight>
                      </a:endParaRPr>
                    </a:p>
                  </a:txBody>
                  <a:tcPr marT="91425" marB="91425" marR="91425" marL="91425"/>
                </a:tc>
                <a:tc>
                  <a:txBody>
                    <a:bodyPr/>
                    <a:lstStyle/>
                    <a:p>
                      <a:pPr indent="0" lvl="0" marL="0" rtl="0" algn="l">
                        <a:spcBef>
                          <a:spcPts val="0"/>
                        </a:spcBef>
                        <a:spcAft>
                          <a:spcPts val="0"/>
                        </a:spcAft>
                        <a:buNone/>
                      </a:pPr>
                      <a:r>
                        <a:rPr lang="en">
                          <a:highlight>
                            <a:srgbClr val="FFCD00"/>
                          </a:highlight>
                        </a:rPr>
                        <a:t>OOB Score</a:t>
                      </a:r>
                      <a:endParaRPr>
                        <a:highlight>
                          <a:srgbClr val="FFCD00"/>
                        </a:highlight>
                      </a:endParaRPr>
                    </a:p>
                  </a:txBody>
                  <a:tcPr marT="91425" marB="91425" marR="91425" marL="91425"/>
                </a:tc>
                <a:tc>
                  <a:txBody>
                    <a:bodyPr/>
                    <a:lstStyle/>
                    <a:p>
                      <a:pPr indent="0" lvl="0" marL="0" rtl="0" algn="l">
                        <a:spcBef>
                          <a:spcPts val="0"/>
                        </a:spcBef>
                        <a:spcAft>
                          <a:spcPts val="0"/>
                        </a:spcAft>
                        <a:buNone/>
                      </a:pPr>
                      <a:r>
                        <a:rPr lang="en">
                          <a:highlight>
                            <a:srgbClr val="FFCD00"/>
                          </a:highlight>
                        </a:rPr>
                        <a:t>R-square</a:t>
                      </a:r>
                      <a:endParaRPr>
                        <a:highlight>
                          <a:srgbClr val="FFCD00"/>
                        </a:highlight>
                      </a:endParaRPr>
                    </a:p>
                    <a:p>
                      <a:pPr indent="0" lvl="0" marL="0" rtl="0" algn="l">
                        <a:spcBef>
                          <a:spcPts val="0"/>
                        </a:spcBef>
                        <a:spcAft>
                          <a:spcPts val="0"/>
                        </a:spcAft>
                        <a:buNone/>
                      </a:pPr>
                      <a:r>
                        <a:rPr lang="en">
                          <a:highlight>
                            <a:srgbClr val="FFCD00"/>
                          </a:highlight>
                        </a:rPr>
                        <a:t>Validation Score</a:t>
                      </a:r>
                      <a:endParaRPr>
                        <a:highlight>
                          <a:srgbClr val="FFCD00"/>
                        </a:highlight>
                      </a:endParaRPr>
                    </a:p>
                  </a:txBody>
                  <a:tcPr marT="91425" marB="91425" marR="91425" marL="91425"/>
                </a:tc>
              </a:tr>
              <a:tr h="396200">
                <a:tc>
                  <a:txBody>
                    <a:bodyPr/>
                    <a:lstStyle/>
                    <a:p>
                      <a:pPr indent="0" lvl="0" marL="0" rtl="0" algn="l">
                        <a:spcBef>
                          <a:spcPts val="0"/>
                        </a:spcBef>
                        <a:spcAft>
                          <a:spcPts val="0"/>
                        </a:spcAft>
                        <a:buNone/>
                      </a:pPr>
                      <a:r>
                        <a:rPr lang="en"/>
                        <a:t>0.93</a:t>
                      </a:r>
                      <a:endParaRPr/>
                    </a:p>
                  </a:txBody>
                  <a:tcPr marT="91425" marB="91425" marR="91425" marL="91425"/>
                </a:tc>
                <a:tc>
                  <a:txBody>
                    <a:bodyPr/>
                    <a:lstStyle/>
                    <a:p>
                      <a:pPr indent="0" lvl="0" marL="0" rtl="0" algn="l">
                        <a:spcBef>
                          <a:spcPts val="0"/>
                        </a:spcBef>
                        <a:spcAft>
                          <a:spcPts val="0"/>
                        </a:spcAft>
                        <a:buNone/>
                      </a:pPr>
                      <a:r>
                        <a:rPr lang="en"/>
                        <a:t>0.50</a:t>
                      </a:r>
                      <a:endParaRPr/>
                    </a:p>
                  </a:txBody>
                  <a:tcPr marT="91425" marB="91425" marR="91425" marL="91425"/>
                </a:tc>
                <a:tc>
                  <a:txBody>
                    <a:bodyPr/>
                    <a:lstStyle/>
                    <a:p>
                      <a:pPr indent="0" lvl="0" marL="0" rtl="0" algn="l">
                        <a:spcBef>
                          <a:spcPts val="0"/>
                        </a:spcBef>
                        <a:spcAft>
                          <a:spcPts val="0"/>
                        </a:spcAft>
                        <a:buNone/>
                      </a:pPr>
                      <a:r>
                        <a:rPr lang="en"/>
                        <a:t>0.51</a:t>
                      </a:r>
                      <a:endParaRPr/>
                    </a:p>
                  </a:txBody>
                  <a:tcPr marT="91425" marB="91425" marR="91425" marL="91425"/>
                </a:tc>
              </a:tr>
            </a:tbl>
          </a:graphicData>
        </a:graphic>
      </p:graphicFrame>
      <p:graphicFrame>
        <p:nvGraphicFramePr>
          <p:cNvPr id="250" name="Google Shape;250;p27"/>
          <p:cNvGraphicFramePr/>
          <p:nvPr/>
        </p:nvGraphicFramePr>
        <p:xfrm>
          <a:off x="4594700" y="1969800"/>
          <a:ext cx="3000000" cy="3000000"/>
        </p:xfrm>
        <a:graphic>
          <a:graphicData uri="http://schemas.openxmlformats.org/drawingml/2006/table">
            <a:tbl>
              <a:tblPr>
                <a:noFill/>
                <a:tableStyleId>{0DAE2BBF-D762-4518-8FD1-B95ED8AAE5EC}</a:tableStyleId>
              </a:tblPr>
              <a:tblGrid>
                <a:gridCol w="1161925"/>
                <a:gridCol w="1161925"/>
                <a:gridCol w="1161925"/>
              </a:tblGrid>
              <a:tr h="381000">
                <a:tc>
                  <a:txBody>
                    <a:bodyPr/>
                    <a:lstStyle/>
                    <a:p>
                      <a:pPr indent="0" lvl="0" marL="0" rtl="0" algn="l">
                        <a:spcBef>
                          <a:spcPts val="0"/>
                        </a:spcBef>
                        <a:spcAft>
                          <a:spcPts val="0"/>
                        </a:spcAft>
                        <a:buNone/>
                      </a:pPr>
                      <a:r>
                        <a:rPr lang="en">
                          <a:highlight>
                            <a:srgbClr val="FFCD00"/>
                          </a:highlight>
                        </a:rPr>
                        <a:t>R-square</a:t>
                      </a:r>
                      <a:endParaRPr>
                        <a:highlight>
                          <a:srgbClr val="FFCD00"/>
                        </a:highlight>
                      </a:endParaRPr>
                    </a:p>
                  </a:txBody>
                  <a:tcPr marT="91425" marB="91425" marR="91425" marL="91425"/>
                </a:tc>
                <a:tc>
                  <a:txBody>
                    <a:bodyPr/>
                    <a:lstStyle/>
                    <a:p>
                      <a:pPr indent="0" lvl="0" marL="0" rtl="0" algn="l">
                        <a:spcBef>
                          <a:spcPts val="0"/>
                        </a:spcBef>
                        <a:spcAft>
                          <a:spcPts val="0"/>
                        </a:spcAft>
                        <a:buNone/>
                      </a:pPr>
                      <a:r>
                        <a:rPr lang="en">
                          <a:highlight>
                            <a:srgbClr val="FFCD00"/>
                          </a:highlight>
                        </a:rPr>
                        <a:t>OOB Score</a:t>
                      </a:r>
                      <a:endParaRPr>
                        <a:highlight>
                          <a:srgbClr val="FFCD00"/>
                        </a:highlight>
                      </a:endParaRPr>
                    </a:p>
                  </a:txBody>
                  <a:tcPr marT="91425" marB="91425" marR="91425" marL="91425"/>
                </a:tc>
                <a:tc>
                  <a:txBody>
                    <a:bodyPr/>
                    <a:lstStyle/>
                    <a:p>
                      <a:pPr indent="0" lvl="0" marL="0" rtl="0" algn="l">
                        <a:spcBef>
                          <a:spcPts val="0"/>
                        </a:spcBef>
                        <a:spcAft>
                          <a:spcPts val="0"/>
                        </a:spcAft>
                        <a:buNone/>
                      </a:pPr>
                      <a:r>
                        <a:rPr lang="en">
                          <a:highlight>
                            <a:srgbClr val="FFCD00"/>
                          </a:highlight>
                        </a:rPr>
                        <a:t>R-square Validation Score</a:t>
                      </a:r>
                      <a:endParaRPr>
                        <a:highlight>
                          <a:srgbClr val="FFCD00"/>
                        </a:highlight>
                      </a:endParaRPr>
                    </a:p>
                  </a:txBody>
                  <a:tcPr marT="91425" marB="91425" marR="91425" marL="91425"/>
                </a:tc>
              </a:tr>
              <a:tr h="381000">
                <a:tc>
                  <a:txBody>
                    <a:bodyPr/>
                    <a:lstStyle/>
                    <a:p>
                      <a:pPr indent="0" lvl="0" marL="0" rtl="0" algn="l">
                        <a:spcBef>
                          <a:spcPts val="0"/>
                        </a:spcBef>
                        <a:spcAft>
                          <a:spcPts val="0"/>
                        </a:spcAft>
                        <a:buNone/>
                      </a:pPr>
                      <a:r>
                        <a:rPr lang="en"/>
                        <a:t>0.92</a:t>
                      </a:r>
                      <a:endParaRPr/>
                    </a:p>
                  </a:txBody>
                  <a:tcPr marT="91425" marB="91425" marR="91425" marL="91425"/>
                </a:tc>
                <a:tc>
                  <a:txBody>
                    <a:bodyPr/>
                    <a:lstStyle/>
                    <a:p>
                      <a:pPr indent="0" lvl="0" marL="0" rtl="0" algn="l">
                        <a:spcBef>
                          <a:spcPts val="0"/>
                        </a:spcBef>
                        <a:spcAft>
                          <a:spcPts val="0"/>
                        </a:spcAft>
                        <a:buNone/>
                      </a:pPr>
                      <a:r>
                        <a:rPr lang="en"/>
                        <a:t>0.41</a:t>
                      </a:r>
                      <a:endParaRPr/>
                    </a:p>
                  </a:txBody>
                  <a:tcPr marT="91425" marB="91425" marR="91425" marL="91425"/>
                </a:tc>
                <a:tc>
                  <a:txBody>
                    <a:bodyPr/>
                    <a:lstStyle/>
                    <a:p>
                      <a:pPr indent="0" lvl="0" marL="0" rtl="0" algn="l">
                        <a:spcBef>
                          <a:spcPts val="0"/>
                        </a:spcBef>
                        <a:spcAft>
                          <a:spcPts val="0"/>
                        </a:spcAft>
                        <a:buNone/>
                      </a:pPr>
                      <a:r>
                        <a:rPr lang="en"/>
                        <a:t>0.51</a:t>
                      </a:r>
                      <a:endParaRPr/>
                    </a:p>
                  </a:txBody>
                  <a:tcPr marT="91425" marB="91425" marR="91425" marL="91425"/>
                </a:tc>
              </a:tr>
            </a:tbl>
          </a:graphicData>
        </a:graphic>
      </p:graphicFrame>
      <p:pic>
        <p:nvPicPr>
          <p:cNvPr id="251" name="Google Shape;251;p27"/>
          <p:cNvPicPr preferRelativeResize="0"/>
          <p:nvPr/>
        </p:nvPicPr>
        <p:blipFill>
          <a:blip r:embed="rId3">
            <a:alphaModFix/>
          </a:blip>
          <a:stretch>
            <a:fillRect/>
          </a:stretch>
        </p:blipFill>
        <p:spPr>
          <a:xfrm>
            <a:off x="3317000" y="3175600"/>
            <a:ext cx="1942650" cy="1849802"/>
          </a:xfrm>
          <a:prstGeom prst="rect">
            <a:avLst/>
          </a:prstGeom>
          <a:noFill/>
          <a:ln>
            <a:noFill/>
          </a:ln>
          <a:effectLst>
            <a:outerShdw blurRad="57150" rotWithShape="0" algn="bl" dir="5400000" dist="19050">
              <a:srgbClr val="10101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FCD00"/>
                </a:highlight>
              </a:rPr>
              <a:t>Decision </a:t>
            </a:r>
            <a:r>
              <a:rPr lang="en">
                <a:solidFill>
                  <a:schemeClr val="dk1"/>
                </a:solidFill>
              </a:rPr>
              <a:t>Trees</a:t>
            </a:r>
            <a:endParaRPr/>
          </a:p>
        </p:txBody>
      </p:sp>
      <p:sp>
        <p:nvSpPr>
          <p:cNvPr id="257" name="Google Shape;257;p28"/>
          <p:cNvSpPr txBox="1"/>
          <p:nvPr>
            <p:ph idx="1" type="body"/>
          </p:nvPr>
        </p:nvSpPr>
        <p:spPr>
          <a:xfrm>
            <a:off x="568550" y="1358275"/>
            <a:ext cx="8217300" cy="33705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grpSp>
        <p:nvGrpSpPr>
          <p:cNvPr id="258" name="Google Shape;258;p28"/>
          <p:cNvGrpSpPr/>
          <p:nvPr/>
        </p:nvGrpSpPr>
        <p:grpSpPr>
          <a:xfrm>
            <a:off x="916458" y="1019750"/>
            <a:ext cx="214625" cy="214625"/>
            <a:chOff x="2594050" y="1631825"/>
            <a:chExt cx="439625" cy="439625"/>
          </a:xfrm>
        </p:grpSpPr>
        <p:sp>
          <p:nvSpPr>
            <p:cNvPr id="259" name="Google Shape;259;p2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4" name="Google Shape;264;p28"/>
          <p:cNvPicPr preferRelativeResize="0"/>
          <p:nvPr/>
        </p:nvPicPr>
        <p:blipFill>
          <a:blip r:embed="rId3">
            <a:alphaModFix/>
          </a:blip>
          <a:stretch>
            <a:fillRect/>
          </a:stretch>
        </p:blipFill>
        <p:spPr>
          <a:xfrm>
            <a:off x="4794850" y="1372713"/>
            <a:ext cx="4156999" cy="3046350"/>
          </a:xfrm>
          <a:prstGeom prst="rect">
            <a:avLst/>
          </a:prstGeom>
          <a:noFill/>
          <a:ln>
            <a:noFill/>
          </a:ln>
          <a:effectLst>
            <a:outerShdw blurRad="57150" rotWithShape="0" algn="bl" dir="5400000" dist="19050">
              <a:srgbClr val="000000">
                <a:alpha val="50000"/>
              </a:srgbClr>
            </a:outerShdw>
          </a:effectLst>
        </p:spPr>
      </p:pic>
      <p:graphicFrame>
        <p:nvGraphicFramePr>
          <p:cNvPr id="265" name="Google Shape;265;p28"/>
          <p:cNvGraphicFramePr/>
          <p:nvPr/>
        </p:nvGraphicFramePr>
        <p:xfrm>
          <a:off x="694875" y="1801388"/>
          <a:ext cx="3000000" cy="3000000"/>
        </p:xfrm>
        <a:graphic>
          <a:graphicData uri="http://schemas.openxmlformats.org/drawingml/2006/table">
            <a:tbl>
              <a:tblPr>
                <a:noFill/>
                <a:tableStyleId>{0DAE2BBF-D762-4518-8FD1-B95ED8AAE5EC}</a:tableStyleId>
              </a:tblPr>
              <a:tblGrid>
                <a:gridCol w="1868125"/>
                <a:gridCol w="2010275"/>
              </a:tblGrid>
              <a:tr h="926125">
                <a:tc>
                  <a:txBody>
                    <a:bodyPr/>
                    <a:lstStyle/>
                    <a:p>
                      <a:pPr indent="0" lvl="0" marL="0" rtl="0" algn="l">
                        <a:spcBef>
                          <a:spcPts val="600"/>
                        </a:spcBef>
                        <a:spcAft>
                          <a:spcPts val="0"/>
                        </a:spcAft>
                        <a:buNone/>
                      </a:pPr>
                      <a:r>
                        <a:rPr lang="en" sz="2400">
                          <a:solidFill>
                            <a:schemeClr val="dk1"/>
                          </a:solidFill>
                          <a:latin typeface="Quattrocento Sans"/>
                          <a:ea typeface="Quattrocento Sans"/>
                          <a:cs typeface="Quattrocento Sans"/>
                          <a:sym typeface="Quattrocento Sans"/>
                        </a:rPr>
                        <a:t>   </a:t>
                      </a:r>
                      <a:r>
                        <a:rPr lang="en" sz="2400">
                          <a:solidFill>
                            <a:schemeClr val="dk1"/>
                          </a:solidFill>
                          <a:latin typeface="Quattrocento Sans"/>
                          <a:ea typeface="Quattrocento Sans"/>
                          <a:cs typeface="Quattrocento Sans"/>
                          <a:sym typeface="Quattrocento Sans"/>
                        </a:rPr>
                        <a:t>Accuracy </a:t>
                      </a:r>
                      <a:endParaRPr/>
                    </a:p>
                  </a:txBody>
                  <a:tcPr marT="91425" marB="91425" marR="91425" marL="91425"/>
                </a:tc>
                <a:tc>
                  <a:txBody>
                    <a:bodyPr/>
                    <a:lstStyle/>
                    <a:p>
                      <a:pPr indent="0" lvl="0" marL="457200" rtl="0" algn="l">
                        <a:spcBef>
                          <a:spcPts val="600"/>
                        </a:spcBef>
                        <a:spcAft>
                          <a:spcPts val="0"/>
                        </a:spcAft>
                        <a:buNone/>
                      </a:pPr>
                      <a:r>
                        <a:rPr lang="en" sz="2400">
                          <a:solidFill>
                            <a:schemeClr val="dk1"/>
                          </a:solidFill>
                          <a:latin typeface="Quattrocento Sans"/>
                          <a:ea typeface="Quattrocento Sans"/>
                          <a:cs typeface="Quattrocento Sans"/>
                          <a:sym typeface="Quattrocento Sans"/>
                        </a:rPr>
                        <a:t>75%</a:t>
                      </a:r>
                      <a:endParaRPr sz="24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a:txBody>
                  <a:tcPr marT="91425" marB="91425" marR="91425" marL="91425"/>
                </a:tc>
              </a:tr>
              <a:tr h="845200">
                <a:tc>
                  <a:txBody>
                    <a:bodyPr/>
                    <a:lstStyle/>
                    <a:p>
                      <a:pPr indent="0" lvl="0" marL="457200" rtl="0" algn="l">
                        <a:spcBef>
                          <a:spcPts val="600"/>
                        </a:spcBef>
                        <a:spcAft>
                          <a:spcPts val="0"/>
                        </a:spcAft>
                        <a:buNone/>
                      </a:pPr>
                      <a:r>
                        <a:rPr lang="en" sz="2400">
                          <a:solidFill>
                            <a:schemeClr val="dk1"/>
                          </a:solidFill>
                          <a:latin typeface="Quattrocento Sans"/>
                          <a:ea typeface="Quattrocento Sans"/>
                          <a:cs typeface="Quattrocento Sans"/>
                          <a:sym typeface="Quattrocento Sans"/>
                        </a:rPr>
                        <a:t>Error</a:t>
                      </a:r>
                      <a:endParaRPr/>
                    </a:p>
                  </a:txBody>
                  <a:tcPr marT="91425" marB="91425" marR="91425" marL="91425"/>
                </a:tc>
                <a:tc>
                  <a:txBody>
                    <a:bodyPr/>
                    <a:lstStyle/>
                    <a:p>
                      <a:pPr indent="0" lvl="0" marL="457200" rtl="0" algn="l">
                        <a:spcBef>
                          <a:spcPts val="600"/>
                        </a:spcBef>
                        <a:spcAft>
                          <a:spcPts val="0"/>
                        </a:spcAft>
                        <a:buNone/>
                      </a:pPr>
                      <a:r>
                        <a:rPr lang="en" sz="2400">
                          <a:solidFill>
                            <a:schemeClr val="dk1"/>
                          </a:solidFill>
                          <a:latin typeface="Quattrocento Sans"/>
                          <a:ea typeface="Quattrocento Sans"/>
                          <a:cs typeface="Quattrocento Sans"/>
                          <a:sym typeface="Quattrocento Sans"/>
                        </a:rPr>
                        <a:t>25%</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1381250" y="767602"/>
            <a:ext cx="38784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CD00"/>
                </a:highlight>
              </a:rPr>
              <a:t>Random</a:t>
            </a:r>
            <a:r>
              <a:rPr lang="en"/>
              <a:t> Forest </a:t>
            </a:r>
            <a:endParaRPr/>
          </a:p>
        </p:txBody>
      </p:sp>
      <p:grpSp>
        <p:nvGrpSpPr>
          <p:cNvPr id="271" name="Google Shape;271;p29"/>
          <p:cNvGrpSpPr/>
          <p:nvPr/>
        </p:nvGrpSpPr>
        <p:grpSpPr>
          <a:xfrm>
            <a:off x="916458" y="1019750"/>
            <a:ext cx="214625" cy="214625"/>
            <a:chOff x="2594050" y="1631825"/>
            <a:chExt cx="439625" cy="439625"/>
          </a:xfrm>
        </p:grpSpPr>
        <p:sp>
          <p:nvSpPr>
            <p:cNvPr id="272" name="Google Shape;272;p2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29"/>
          <p:cNvPicPr preferRelativeResize="0"/>
          <p:nvPr/>
        </p:nvPicPr>
        <p:blipFill>
          <a:blip r:embed="rId3">
            <a:alphaModFix/>
          </a:blip>
          <a:stretch>
            <a:fillRect/>
          </a:stretch>
        </p:blipFill>
        <p:spPr>
          <a:xfrm>
            <a:off x="4901647" y="1579250"/>
            <a:ext cx="3733025" cy="2641625"/>
          </a:xfrm>
          <a:prstGeom prst="rect">
            <a:avLst/>
          </a:prstGeom>
          <a:noFill/>
          <a:ln>
            <a:noFill/>
          </a:ln>
          <a:effectLst>
            <a:outerShdw blurRad="57150" rotWithShape="0" algn="bl" dir="5400000" dist="19050">
              <a:srgbClr val="101010">
                <a:alpha val="50000"/>
              </a:srgbClr>
            </a:outerShdw>
          </a:effectLst>
        </p:spPr>
      </p:pic>
      <p:pic>
        <p:nvPicPr>
          <p:cNvPr id="278" name="Google Shape;278;p29"/>
          <p:cNvPicPr preferRelativeResize="0"/>
          <p:nvPr/>
        </p:nvPicPr>
        <p:blipFill>
          <a:blip r:embed="rId4">
            <a:alphaModFix/>
          </a:blip>
          <a:stretch>
            <a:fillRect/>
          </a:stretch>
        </p:blipFill>
        <p:spPr>
          <a:xfrm>
            <a:off x="715600" y="1481550"/>
            <a:ext cx="3590925" cy="2471600"/>
          </a:xfrm>
          <a:prstGeom prst="rect">
            <a:avLst/>
          </a:prstGeom>
          <a:noFill/>
          <a:ln>
            <a:noFill/>
          </a:ln>
          <a:effectLst>
            <a:outerShdw blurRad="57150" rotWithShape="0" algn="bl" dir="5400000" dist="19050">
              <a:srgbClr val="FFCD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CD00"/>
                </a:highlight>
              </a:rPr>
              <a:t>AdaBoost</a:t>
            </a:r>
            <a:r>
              <a:rPr lang="en"/>
              <a:t> Algorithm</a:t>
            </a:r>
            <a:endParaRPr/>
          </a:p>
        </p:txBody>
      </p:sp>
      <p:sp>
        <p:nvSpPr>
          <p:cNvPr id="284" name="Google Shape;284;p30"/>
          <p:cNvSpPr txBox="1"/>
          <p:nvPr>
            <p:ph idx="1" type="body"/>
          </p:nvPr>
        </p:nvSpPr>
        <p:spPr>
          <a:xfrm>
            <a:off x="817275" y="1430225"/>
            <a:ext cx="7968600" cy="32985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grpSp>
        <p:nvGrpSpPr>
          <p:cNvPr id="285" name="Google Shape;285;p30"/>
          <p:cNvGrpSpPr/>
          <p:nvPr/>
        </p:nvGrpSpPr>
        <p:grpSpPr>
          <a:xfrm>
            <a:off x="916458" y="1019750"/>
            <a:ext cx="214625" cy="214625"/>
            <a:chOff x="2594050" y="1631825"/>
            <a:chExt cx="439625" cy="439625"/>
          </a:xfrm>
        </p:grpSpPr>
        <p:sp>
          <p:nvSpPr>
            <p:cNvPr id="286" name="Google Shape;286;p30"/>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3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1" name="Google Shape;291;p30"/>
          <p:cNvPicPr preferRelativeResize="0"/>
          <p:nvPr/>
        </p:nvPicPr>
        <p:blipFill>
          <a:blip r:embed="rId3">
            <a:alphaModFix/>
          </a:blip>
          <a:stretch>
            <a:fillRect/>
          </a:stretch>
        </p:blipFill>
        <p:spPr>
          <a:xfrm>
            <a:off x="5153622" y="1567572"/>
            <a:ext cx="3632100" cy="2584500"/>
          </a:xfrm>
          <a:prstGeom prst="rect">
            <a:avLst/>
          </a:prstGeom>
          <a:noFill/>
          <a:ln>
            <a:noFill/>
          </a:ln>
          <a:effectLst>
            <a:outerShdw blurRad="57150" rotWithShape="0" algn="bl" dir="5400000" dist="19050">
              <a:srgbClr val="222222">
                <a:alpha val="50000"/>
              </a:srgbClr>
            </a:outerShdw>
          </a:effectLst>
        </p:spPr>
      </p:pic>
      <p:pic>
        <p:nvPicPr>
          <p:cNvPr id="292" name="Google Shape;292;p30"/>
          <p:cNvPicPr preferRelativeResize="0"/>
          <p:nvPr/>
        </p:nvPicPr>
        <p:blipFill>
          <a:blip r:embed="rId4">
            <a:alphaModFix/>
          </a:blip>
          <a:stretch>
            <a:fillRect/>
          </a:stretch>
        </p:blipFill>
        <p:spPr>
          <a:xfrm>
            <a:off x="1067725" y="1567575"/>
            <a:ext cx="3686175" cy="25060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3"/>
          <p:cNvSpPr txBox="1"/>
          <p:nvPr>
            <p:ph idx="4294967295" type="body"/>
          </p:nvPr>
        </p:nvSpPr>
        <p:spPr>
          <a:xfrm>
            <a:off x="4361975" y="1031250"/>
            <a:ext cx="4173000" cy="36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highlight>
                  <a:srgbClr val="FFCD00"/>
                </a:highlight>
                <a:latin typeface="Lora"/>
                <a:ea typeface="Lora"/>
                <a:cs typeface="Lora"/>
                <a:sym typeface="Lora"/>
              </a:rPr>
              <a:t>Problem</a:t>
            </a:r>
            <a:r>
              <a:rPr b="1" lang="en" sz="2000">
                <a:solidFill>
                  <a:schemeClr val="dk1"/>
                </a:solidFill>
                <a:latin typeface="Lora"/>
                <a:ea typeface="Lora"/>
                <a:cs typeface="Lora"/>
                <a:sym typeface="Lora"/>
              </a:rPr>
              <a:t> Description</a:t>
            </a:r>
            <a:endParaRPr b="1" sz="2000">
              <a:solidFill>
                <a:schemeClr val="dk1"/>
              </a:solidFill>
              <a:latin typeface="Lora"/>
              <a:ea typeface="Lora"/>
              <a:cs typeface="Lora"/>
              <a:sym typeface="Lora"/>
            </a:endParaRPr>
          </a:p>
          <a:p>
            <a:pPr indent="-342900" lvl="0" marL="457200" rtl="0" algn="l">
              <a:spcBef>
                <a:spcPts val="600"/>
              </a:spcBef>
              <a:spcAft>
                <a:spcPts val="0"/>
              </a:spcAft>
              <a:buClr>
                <a:srgbClr val="FFCD00"/>
              </a:buClr>
              <a:buSzPts val="1800"/>
              <a:buChar char="◉"/>
            </a:pPr>
            <a:r>
              <a:rPr lang="en" sz="1800">
                <a:solidFill>
                  <a:schemeClr val="dk1"/>
                </a:solidFill>
              </a:rPr>
              <a:t>Improve a user’s experience in music selection</a:t>
            </a:r>
            <a:endParaRPr sz="1800">
              <a:solidFill>
                <a:schemeClr val="dk1"/>
              </a:solidFill>
            </a:endParaRPr>
          </a:p>
          <a:p>
            <a:pPr indent="-342900" lvl="0" marL="457200" rtl="0" algn="l">
              <a:spcBef>
                <a:spcPts val="0"/>
              </a:spcBef>
              <a:spcAft>
                <a:spcPts val="0"/>
              </a:spcAft>
              <a:buClr>
                <a:srgbClr val="FFCD00"/>
              </a:buClr>
              <a:buSzPts val="1800"/>
              <a:buChar char="◉"/>
            </a:pPr>
            <a:r>
              <a:rPr lang="en" sz="1800">
                <a:solidFill>
                  <a:schemeClr val="dk1"/>
                </a:solidFill>
              </a:rPr>
              <a:t>Classification of song </a:t>
            </a:r>
            <a:r>
              <a:rPr b="1" lang="en" sz="1800">
                <a:solidFill>
                  <a:schemeClr val="dk1"/>
                </a:solidFill>
                <a:highlight>
                  <a:srgbClr val="FFCD00"/>
                </a:highlight>
              </a:rPr>
              <a:t>genre</a:t>
            </a:r>
            <a:r>
              <a:rPr lang="en" sz="1800">
                <a:solidFill>
                  <a:schemeClr val="dk1"/>
                </a:solidFill>
              </a:rPr>
              <a:t>, </a:t>
            </a:r>
            <a:r>
              <a:rPr b="1" lang="en" sz="1800">
                <a:solidFill>
                  <a:schemeClr val="dk1"/>
                </a:solidFill>
                <a:highlight>
                  <a:srgbClr val="FFCD00"/>
                </a:highlight>
              </a:rPr>
              <a:t>mood</a:t>
            </a:r>
            <a:r>
              <a:rPr lang="en" sz="1800">
                <a:solidFill>
                  <a:schemeClr val="dk1"/>
                </a:solidFill>
              </a:rPr>
              <a:t>, and </a:t>
            </a:r>
            <a:r>
              <a:rPr b="1" lang="en" sz="1800">
                <a:solidFill>
                  <a:schemeClr val="dk1"/>
                </a:solidFill>
                <a:highlight>
                  <a:srgbClr val="FFCD00"/>
                </a:highlight>
              </a:rPr>
              <a:t>popularity</a:t>
            </a:r>
            <a:r>
              <a:rPr lang="en" sz="1800">
                <a:solidFill>
                  <a:schemeClr val="dk1"/>
                </a:solidFill>
                <a:highlight>
                  <a:srgbClr val="FFCD00"/>
                </a:highlight>
              </a:rPr>
              <a:t> </a:t>
            </a:r>
            <a:endParaRPr sz="1800">
              <a:solidFill>
                <a:schemeClr val="dk1"/>
              </a:solidFill>
              <a:highlight>
                <a:srgbClr val="FFCD00"/>
              </a:highlight>
            </a:endParaRPr>
          </a:p>
          <a:p>
            <a:pPr indent="-342900" lvl="0" marL="457200" rtl="0" algn="l">
              <a:spcBef>
                <a:spcPts val="0"/>
              </a:spcBef>
              <a:spcAft>
                <a:spcPts val="0"/>
              </a:spcAft>
              <a:buClr>
                <a:srgbClr val="FFCD00"/>
              </a:buClr>
              <a:buSzPts val="1800"/>
              <a:buChar char="◉"/>
            </a:pPr>
            <a:r>
              <a:rPr lang="en" sz="1800">
                <a:solidFill>
                  <a:schemeClr val="dk1"/>
                </a:solidFill>
              </a:rPr>
              <a:t>Precursor to designing more effective recommendation systems</a:t>
            </a:r>
            <a:endParaRPr sz="1800"/>
          </a:p>
        </p:txBody>
      </p:sp>
      <p:cxnSp>
        <p:nvCxnSpPr>
          <p:cNvPr id="80" name="Google Shape;80;p13"/>
          <p:cNvCxnSpPr/>
          <p:nvPr/>
        </p:nvCxnSpPr>
        <p:spPr>
          <a:xfrm>
            <a:off x="-6450" y="1131725"/>
            <a:ext cx="9150600" cy="0"/>
          </a:xfrm>
          <a:prstGeom prst="straightConnector1">
            <a:avLst/>
          </a:prstGeom>
          <a:noFill/>
          <a:ln cap="flat" cmpd="sng" w="9525">
            <a:solidFill>
              <a:srgbClr val="CCCCCC"/>
            </a:solidFill>
            <a:prstDash val="solid"/>
            <a:round/>
            <a:headEnd len="med" w="med" type="none"/>
            <a:tailEnd len="med" w="med" type="none"/>
          </a:ln>
        </p:spPr>
      </p:cxnSp>
      <p:pic>
        <p:nvPicPr>
          <p:cNvPr descr="pigargo.jpg" id="81" name="Google Shape;81;p13"/>
          <p:cNvPicPr preferRelativeResize="0"/>
          <p:nvPr/>
        </p:nvPicPr>
        <p:blipFill>
          <a:blip r:embed="rId3">
            <a:alphaModFix/>
          </a:blip>
          <a:stretch>
            <a:fillRect/>
          </a:stretch>
        </p:blipFill>
        <p:spPr>
          <a:xfrm>
            <a:off x="384700" y="878850"/>
            <a:ext cx="3654300" cy="3654300"/>
          </a:xfrm>
          <a:prstGeom prst="ellipse">
            <a:avLst/>
          </a:prstGeom>
          <a:noFill/>
          <a:ln>
            <a:noFill/>
          </a:ln>
        </p:spPr>
      </p:pic>
      <p:pic>
        <p:nvPicPr>
          <p:cNvPr id="82" name="Google Shape;82;p13"/>
          <p:cNvPicPr preferRelativeResize="0"/>
          <p:nvPr/>
        </p:nvPicPr>
        <p:blipFill rotWithShape="1">
          <a:blip r:embed="rId4">
            <a:alphaModFix/>
          </a:blip>
          <a:srcRect b="0" l="0" r="36354" t="0"/>
          <a:stretch/>
        </p:blipFill>
        <p:spPr>
          <a:xfrm>
            <a:off x="384700" y="878850"/>
            <a:ext cx="3654300" cy="3654300"/>
          </a:xfrm>
          <a:prstGeom prst="ellipse">
            <a:avLst/>
          </a:prstGeom>
          <a:noFill/>
          <a:ln>
            <a:noFill/>
          </a:ln>
        </p:spPr>
      </p:pic>
      <p:sp>
        <p:nvSpPr>
          <p:cNvPr id="83" name="Google Shape;83;p13"/>
          <p:cNvSpPr/>
          <p:nvPr/>
        </p:nvSpPr>
        <p:spPr>
          <a:xfrm>
            <a:off x="625400" y="736700"/>
            <a:ext cx="790200" cy="7902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 name="Google Shape;85;p13"/>
          <p:cNvSpPr txBox="1"/>
          <p:nvPr>
            <p:ph idx="4294967295" type="subTitle"/>
          </p:nvPr>
        </p:nvSpPr>
        <p:spPr>
          <a:xfrm>
            <a:off x="3591525" y="412150"/>
            <a:ext cx="50214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Let’s Dance to the tunes with </a:t>
            </a:r>
            <a:r>
              <a:rPr b="1" lang="en">
                <a:highlight>
                  <a:srgbClr val="FFCD00"/>
                </a:highlight>
              </a:rPr>
              <a:t>ML</a:t>
            </a:r>
            <a:r>
              <a:rPr b="1" lang="en"/>
              <a:t>...</a:t>
            </a:r>
            <a:endParaRPr b="1"/>
          </a:p>
        </p:txBody>
      </p:sp>
      <p:grpSp>
        <p:nvGrpSpPr>
          <p:cNvPr id="86" name="Google Shape;86;p13"/>
          <p:cNvGrpSpPr/>
          <p:nvPr/>
        </p:nvGrpSpPr>
        <p:grpSpPr>
          <a:xfrm>
            <a:off x="849059" y="956768"/>
            <a:ext cx="342882" cy="350068"/>
            <a:chOff x="3951850" y="2985350"/>
            <a:chExt cx="407950" cy="416500"/>
          </a:xfrm>
        </p:grpSpPr>
        <p:sp>
          <p:nvSpPr>
            <p:cNvPr id="87" name="Google Shape;87;p1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1"/>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CD00"/>
                </a:highlight>
              </a:rPr>
              <a:t>Naive</a:t>
            </a:r>
            <a:r>
              <a:rPr lang="en"/>
              <a:t> Bayes</a:t>
            </a:r>
            <a:endParaRPr/>
          </a:p>
        </p:txBody>
      </p:sp>
      <p:sp>
        <p:nvSpPr>
          <p:cNvPr id="298" name="Google Shape;298;p31"/>
          <p:cNvSpPr txBox="1"/>
          <p:nvPr>
            <p:ph idx="1" type="body"/>
          </p:nvPr>
        </p:nvSpPr>
        <p:spPr>
          <a:xfrm>
            <a:off x="279175" y="1358275"/>
            <a:ext cx="8326200" cy="420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grpSp>
        <p:nvGrpSpPr>
          <p:cNvPr id="299" name="Google Shape;299;p31"/>
          <p:cNvGrpSpPr/>
          <p:nvPr/>
        </p:nvGrpSpPr>
        <p:grpSpPr>
          <a:xfrm>
            <a:off x="916458" y="1019750"/>
            <a:ext cx="214625" cy="214625"/>
            <a:chOff x="2594050" y="1631825"/>
            <a:chExt cx="439625" cy="439625"/>
          </a:xfrm>
        </p:grpSpPr>
        <p:sp>
          <p:nvSpPr>
            <p:cNvPr id="300" name="Google Shape;300;p31"/>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31"/>
          <p:cNvPicPr preferRelativeResize="0"/>
          <p:nvPr/>
        </p:nvPicPr>
        <p:blipFill>
          <a:blip r:embed="rId3">
            <a:alphaModFix/>
          </a:blip>
          <a:stretch>
            <a:fillRect/>
          </a:stretch>
        </p:blipFill>
        <p:spPr>
          <a:xfrm>
            <a:off x="5064600" y="1300547"/>
            <a:ext cx="3878400" cy="2692150"/>
          </a:xfrm>
          <a:prstGeom prst="rect">
            <a:avLst/>
          </a:prstGeom>
          <a:noFill/>
          <a:ln>
            <a:noFill/>
          </a:ln>
          <a:effectLst>
            <a:outerShdw blurRad="57150" rotWithShape="0" algn="bl" dir="5400000" dist="19050">
              <a:srgbClr val="101010">
                <a:alpha val="50000"/>
              </a:srgbClr>
            </a:outerShdw>
          </a:effectLst>
        </p:spPr>
      </p:pic>
      <p:graphicFrame>
        <p:nvGraphicFramePr>
          <p:cNvPr id="306" name="Google Shape;306;p31"/>
          <p:cNvGraphicFramePr/>
          <p:nvPr/>
        </p:nvGraphicFramePr>
        <p:xfrm>
          <a:off x="279175" y="3490775"/>
          <a:ext cx="3000000" cy="3000000"/>
        </p:xfrm>
        <a:graphic>
          <a:graphicData uri="http://schemas.openxmlformats.org/drawingml/2006/table">
            <a:tbl>
              <a:tblPr>
                <a:noFill/>
                <a:tableStyleId>{0DAE2BBF-D762-4518-8FD1-B95ED8AAE5EC}</a:tableStyleId>
              </a:tblPr>
              <a:tblGrid>
                <a:gridCol w="2309850"/>
                <a:gridCol w="2309850"/>
              </a:tblGrid>
              <a:tr h="217800">
                <a:tc>
                  <a:txBody>
                    <a:bodyPr/>
                    <a:lstStyle/>
                    <a:p>
                      <a:pPr indent="0" lvl="0" marL="0" rtl="0" algn="l">
                        <a:spcBef>
                          <a:spcPts val="0"/>
                        </a:spcBef>
                        <a:spcAft>
                          <a:spcPts val="0"/>
                        </a:spcAft>
                        <a:buNone/>
                      </a:pPr>
                      <a:r>
                        <a:rPr lang="en"/>
                        <a:t>Accuracy</a:t>
                      </a:r>
                      <a:endParaRPr/>
                    </a:p>
                  </a:txBody>
                  <a:tcPr marT="91425" marB="91425" marR="91425" marL="91425"/>
                </a:tc>
                <a:tc>
                  <a:txBody>
                    <a:bodyPr/>
                    <a:lstStyle/>
                    <a:p>
                      <a:pPr indent="0" lvl="0" marL="0" rtl="0" algn="l">
                        <a:spcBef>
                          <a:spcPts val="0"/>
                        </a:spcBef>
                        <a:spcAft>
                          <a:spcPts val="0"/>
                        </a:spcAft>
                        <a:buNone/>
                      </a:pPr>
                      <a:r>
                        <a:rPr lang="en"/>
                        <a:t>63%</a:t>
                      </a:r>
                      <a:endParaRPr/>
                    </a:p>
                  </a:txBody>
                  <a:tcPr marT="91425" marB="91425" marR="91425" marL="91425"/>
                </a:tc>
              </a:tr>
              <a:tr h="217800">
                <a:tc>
                  <a:txBody>
                    <a:bodyPr/>
                    <a:lstStyle/>
                    <a:p>
                      <a:pPr indent="0" lvl="0" marL="0" rtl="0" algn="l">
                        <a:spcBef>
                          <a:spcPts val="0"/>
                        </a:spcBef>
                        <a:spcAft>
                          <a:spcPts val="0"/>
                        </a:spcAft>
                        <a:buNone/>
                      </a:pPr>
                      <a:r>
                        <a:rPr lang="en"/>
                        <a:t>Error</a:t>
                      </a:r>
                      <a:endParaRPr/>
                    </a:p>
                  </a:txBody>
                  <a:tcPr marT="91425" marB="91425" marR="91425" marL="91425"/>
                </a:tc>
                <a:tc>
                  <a:txBody>
                    <a:bodyPr/>
                    <a:lstStyle/>
                    <a:p>
                      <a:pPr indent="0" lvl="0" marL="0" rtl="0" algn="l">
                        <a:spcBef>
                          <a:spcPts val="0"/>
                        </a:spcBef>
                        <a:spcAft>
                          <a:spcPts val="0"/>
                        </a:spcAft>
                        <a:buNone/>
                      </a:pPr>
                      <a:r>
                        <a:rPr lang="en"/>
                        <a:t>27%</a:t>
                      </a:r>
                      <a:endParaRPr/>
                    </a:p>
                  </a:txBody>
                  <a:tcPr marT="91425" marB="91425" marR="91425" marL="91425"/>
                </a:tc>
              </a:tr>
            </a:tbl>
          </a:graphicData>
        </a:graphic>
      </p:graphicFrame>
      <p:pic>
        <p:nvPicPr>
          <p:cNvPr id="307" name="Google Shape;307;p31"/>
          <p:cNvPicPr preferRelativeResize="0"/>
          <p:nvPr/>
        </p:nvPicPr>
        <p:blipFill>
          <a:blip r:embed="rId4">
            <a:alphaModFix/>
          </a:blip>
          <a:stretch>
            <a:fillRect/>
          </a:stretch>
        </p:blipFill>
        <p:spPr>
          <a:xfrm>
            <a:off x="1234775" y="1300550"/>
            <a:ext cx="2524998" cy="2086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32"/>
          <p:cNvSpPr txBox="1"/>
          <p:nvPr>
            <p:ph type="title"/>
          </p:nvPr>
        </p:nvSpPr>
        <p:spPr>
          <a:xfrm>
            <a:off x="1452325" y="841225"/>
            <a:ext cx="3878400" cy="53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 Forest: (BEST MODEL FOR MOOD) </a:t>
            </a:r>
            <a:endParaRPr/>
          </a:p>
        </p:txBody>
      </p:sp>
      <p:pic>
        <p:nvPicPr>
          <p:cNvPr id="314" name="Google Shape;314;p32"/>
          <p:cNvPicPr preferRelativeResize="0"/>
          <p:nvPr/>
        </p:nvPicPr>
        <p:blipFill>
          <a:blip r:embed="rId3">
            <a:alphaModFix/>
          </a:blip>
          <a:stretch>
            <a:fillRect/>
          </a:stretch>
        </p:blipFill>
        <p:spPr>
          <a:xfrm>
            <a:off x="383350" y="1889325"/>
            <a:ext cx="4208272" cy="2781500"/>
          </a:xfrm>
          <a:prstGeom prst="rect">
            <a:avLst/>
          </a:prstGeom>
          <a:noFill/>
          <a:ln>
            <a:noFill/>
          </a:ln>
          <a:effectLst>
            <a:outerShdw blurRad="57150" rotWithShape="0" algn="bl" dir="5400000" dist="19050">
              <a:srgbClr val="000000">
                <a:alpha val="50000"/>
              </a:srgbClr>
            </a:outerShdw>
          </a:effectLst>
        </p:spPr>
      </p:pic>
      <p:pic>
        <p:nvPicPr>
          <p:cNvPr id="315" name="Google Shape;315;p32"/>
          <p:cNvPicPr preferRelativeResize="0"/>
          <p:nvPr/>
        </p:nvPicPr>
        <p:blipFill rotWithShape="1">
          <a:blip r:embed="rId4">
            <a:alphaModFix/>
          </a:blip>
          <a:srcRect b="2320" l="0" r="0" t="-2320"/>
          <a:stretch/>
        </p:blipFill>
        <p:spPr>
          <a:xfrm>
            <a:off x="4764075" y="1838875"/>
            <a:ext cx="4254174" cy="2831950"/>
          </a:xfrm>
          <a:prstGeom prst="rect">
            <a:avLst/>
          </a:prstGeom>
          <a:noFill/>
          <a:ln>
            <a:noFill/>
          </a:ln>
          <a:effectLst>
            <a:outerShdw blurRad="57150" rotWithShape="0" algn="bl" dir="5400000" dist="19050">
              <a:srgbClr val="000000">
                <a:alpha val="50000"/>
              </a:srgbClr>
            </a:outerShdw>
          </a:effectLst>
        </p:spPr>
      </p:pic>
      <p:sp>
        <p:nvSpPr>
          <p:cNvPr id="316" name="Google Shape;316;p32"/>
          <p:cNvSpPr txBox="1"/>
          <p:nvPr/>
        </p:nvSpPr>
        <p:spPr>
          <a:xfrm>
            <a:off x="461950" y="1406225"/>
            <a:ext cx="21942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Lora"/>
                <a:ea typeface="Lora"/>
                <a:cs typeface="Lora"/>
                <a:sym typeface="Lora"/>
              </a:rPr>
              <a:t>Training Curves</a:t>
            </a:r>
            <a:endParaRPr b="1" sz="2000">
              <a:solidFill>
                <a:schemeClr val="dk1"/>
              </a:solidFill>
              <a:latin typeface="Lora"/>
              <a:ea typeface="Lora"/>
              <a:cs typeface="Lora"/>
              <a:sym typeface="Lo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3"/>
          <p:cNvSpPr txBox="1"/>
          <p:nvPr>
            <p:ph type="ctrTitle"/>
          </p:nvPr>
        </p:nvSpPr>
        <p:spPr>
          <a:xfrm>
            <a:off x="2022225" y="1693525"/>
            <a:ext cx="5383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Song Genre</a:t>
            </a:r>
            <a:endParaRPr/>
          </a:p>
        </p:txBody>
      </p:sp>
      <p:sp>
        <p:nvSpPr>
          <p:cNvPr id="322" name="Google Shape;322;p33"/>
          <p:cNvSpPr txBox="1"/>
          <p:nvPr>
            <p:ph idx="1" type="subTitle"/>
          </p:nvPr>
        </p:nvSpPr>
        <p:spPr>
          <a:xfrm>
            <a:off x="2022300" y="2815923"/>
            <a:ext cx="5591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01010"/>
                </a:solidFill>
                <a:highlight>
                  <a:srgbClr val="FFCD00"/>
                </a:highlight>
              </a:rPr>
              <a:t>“</a:t>
            </a:r>
            <a:r>
              <a:rPr lang="en">
                <a:solidFill>
                  <a:srgbClr val="101010"/>
                </a:solidFill>
                <a:highlight>
                  <a:srgbClr val="FFCD00"/>
                </a:highlight>
              </a:rPr>
              <a:t>I hate the idea of genres.</a:t>
            </a:r>
            <a:r>
              <a:rPr b="1" lang="en">
                <a:solidFill>
                  <a:srgbClr val="101010"/>
                </a:solidFill>
                <a:highlight>
                  <a:srgbClr val="FFCD00"/>
                </a:highlight>
              </a:rPr>
              <a:t>”</a:t>
            </a:r>
            <a:endParaRPr b="1">
              <a:solidFill>
                <a:srgbClr val="101010"/>
              </a:solidFill>
              <a:highlight>
                <a:srgbClr val="FFCD00"/>
              </a:highlight>
            </a:endParaRPr>
          </a:p>
          <a:p>
            <a:pPr indent="-317500" lvl="0" marL="457200" rtl="0" algn="l">
              <a:spcBef>
                <a:spcPts val="0"/>
              </a:spcBef>
              <a:spcAft>
                <a:spcPts val="0"/>
              </a:spcAft>
              <a:buClr>
                <a:srgbClr val="101010"/>
              </a:buClr>
              <a:buSzPts val="1400"/>
              <a:buChar char="-"/>
            </a:pPr>
            <a:r>
              <a:rPr lang="en">
                <a:solidFill>
                  <a:srgbClr val="101010"/>
                </a:solidFill>
              </a:rPr>
              <a:t>Billie Eilish </a:t>
            </a:r>
            <a:endParaRPr/>
          </a:p>
        </p:txBody>
      </p:sp>
      <p:sp>
        <p:nvSpPr>
          <p:cNvPr id="323" name="Google Shape;323;p33"/>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ora"/>
                <a:ea typeface="Lora"/>
                <a:cs typeface="Lora"/>
                <a:sym typeface="Lora"/>
              </a:rPr>
              <a:t>3</a:t>
            </a:r>
            <a:endParaRPr sz="2400">
              <a:latin typeface="Lora"/>
              <a:ea typeface="Lora"/>
              <a:cs typeface="Lora"/>
              <a:sym typeface="Lora"/>
            </a:endParaRPr>
          </a:p>
        </p:txBody>
      </p:sp>
      <p:sp>
        <p:nvSpPr>
          <p:cNvPr id="324" name="Google Shape;324;p3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4"/>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CD00"/>
                </a:highlight>
              </a:rPr>
              <a:t>Neural</a:t>
            </a:r>
            <a:r>
              <a:rPr lang="en">
                <a:solidFill>
                  <a:schemeClr val="dk1"/>
                </a:solidFill>
              </a:rPr>
              <a:t> Network</a:t>
            </a:r>
            <a:endParaRPr>
              <a:highlight>
                <a:srgbClr val="FFCD00"/>
              </a:highlight>
            </a:endParaRPr>
          </a:p>
        </p:txBody>
      </p:sp>
      <p:grpSp>
        <p:nvGrpSpPr>
          <p:cNvPr id="330" name="Google Shape;330;p34"/>
          <p:cNvGrpSpPr/>
          <p:nvPr/>
        </p:nvGrpSpPr>
        <p:grpSpPr>
          <a:xfrm>
            <a:off x="916458" y="1019750"/>
            <a:ext cx="214625" cy="214625"/>
            <a:chOff x="2594050" y="1631825"/>
            <a:chExt cx="439625" cy="439625"/>
          </a:xfrm>
        </p:grpSpPr>
        <p:sp>
          <p:nvSpPr>
            <p:cNvPr id="331" name="Google Shape;331;p34"/>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4"/>
          <p:cNvSpPr txBox="1"/>
          <p:nvPr>
            <p:ph idx="1" type="body"/>
          </p:nvPr>
        </p:nvSpPr>
        <p:spPr>
          <a:xfrm>
            <a:off x="673550" y="1585763"/>
            <a:ext cx="3741300" cy="31122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highlight>
                  <a:srgbClr val="FFCD00"/>
                </a:highlight>
              </a:rPr>
              <a:t>Feed-forward</a:t>
            </a:r>
            <a:r>
              <a:rPr lang="en" sz="1200"/>
              <a:t> network</a:t>
            </a:r>
            <a:endParaRPr sz="1200"/>
          </a:p>
          <a:p>
            <a:pPr indent="-304800" lvl="1" marL="914400" rtl="0" algn="l">
              <a:spcBef>
                <a:spcPts val="0"/>
              </a:spcBef>
              <a:spcAft>
                <a:spcPts val="0"/>
              </a:spcAft>
              <a:buSzPts val="1200"/>
              <a:buChar char="○"/>
            </a:pPr>
            <a:r>
              <a:rPr lang="en" sz="1200"/>
              <a:t>reLU activation</a:t>
            </a:r>
            <a:endParaRPr sz="1200"/>
          </a:p>
          <a:p>
            <a:pPr indent="-304800" lvl="1" marL="914400" rtl="0" algn="l">
              <a:spcBef>
                <a:spcPts val="0"/>
              </a:spcBef>
              <a:spcAft>
                <a:spcPts val="0"/>
              </a:spcAft>
              <a:buSzPts val="1200"/>
              <a:buChar char="○"/>
            </a:pPr>
            <a:r>
              <a:rPr lang="en" sz="1200">
                <a:solidFill>
                  <a:schemeClr val="dk1"/>
                </a:solidFill>
              </a:rPr>
              <a:t>Final softmax</a:t>
            </a:r>
            <a:r>
              <a:rPr lang="en" sz="1200"/>
              <a:t> activation</a:t>
            </a:r>
            <a:endParaRPr sz="1200"/>
          </a:p>
          <a:p>
            <a:pPr indent="-304800" lvl="0" marL="457200" rtl="0" algn="l">
              <a:spcBef>
                <a:spcPts val="0"/>
              </a:spcBef>
              <a:spcAft>
                <a:spcPts val="0"/>
              </a:spcAft>
              <a:buSzPts val="1200"/>
              <a:buChar char="◉"/>
            </a:pPr>
            <a:r>
              <a:rPr lang="en" sz="1200"/>
              <a:t>Final architecture:</a:t>
            </a:r>
            <a:endParaRPr sz="1200"/>
          </a:p>
          <a:p>
            <a:pPr indent="-304800" lvl="1" marL="914400" rtl="0" algn="l">
              <a:spcBef>
                <a:spcPts val="0"/>
              </a:spcBef>
              <a:spcAft>
                <a:spcPts val="0"/>
              </a:spcAft>
              <a:buSzPts val="1200"/>
              <a:buChar char="○"/>
            </a:pPr>
            <a:r>
              <a:rPr lang="en" sz="1200"/>
              <a:t>Input layer: </a:t>
            </a:r>
            <a:endParaRPr sz="1200"/>
          </a:p>
          <a:p>
            <a:pPr indent="-304800" lvl="2" marL="1371600" rtl="0" algn="l">
              <a:spcBef>
                <a:spcPts val="0"/>
              </a:spcBef>
              <a:spcAft>
                <a:spcPts val="0"/>
              </a:spcAft>
              <a:buSzPts val="1200"/>
              <a:buChar char="■"/>
            </a:pPr>
            <a:r>
              <a:rPr lang="en" sz="1200"/>
              <a:t>30 neurons</a:t>
            </a:r>
            <a:endParaRPr sz="1200"/>
          </a:p>
          <a:p>
            <a:pPr indent="-304800" lvl="1" marL="914400" rtl="0" algn="l">
              <a:spcBef>
                <a:spcPts val="0"/>
              </a:spcBef>
              <a:spcAft>
                <a:spcPts val="0"/>
              </a:spcAft>
              <a:buSzPts val="1200"/>
              <a:buChar char="○"/>
            </a:pPr>
            <a:r>
              <a:rPr lang="en" sz="1200"/>
              <a:t>1st hidden layer: </a:t>
            </a:r>
            <a:endParaRPr sz="1200"/>
          </a:p>
          <a:p>
            <a:pPr indent="-304800" lvl="2" marL="1371600" rtl="0" algn="l">
              <a:spcBef>
                <a:spcPts val="0"/>
              </a:spcBef>
              <a:spcAft>
                <a:spcPts val="0"/>
              </a:spcAft>
              <a:buSzPts val="1200"/>
              <a:buChar char="■"/>
            </a:pPr>
            <a:r>
              <a:rPr lang="en" sz="1200"/>
              <a:t>1000 neurons</a:t>
            </a:r>
            <a:endParaRPr sz="1200"/>
          </a:p>
          <a:p>
            <a:pPr indent="-304800" lvl="1" marL="914400" rtl="0" algn="l">
              <a:spcBef>
                <a:spcPts val="0"/>
              </a:spcBef>
              <a:spcAft>
                <a:spcPts val="0"/>
              </a:spcAft>
              <a:buSzPts val="1200"/>
              <a:buChar char="○"/>
            </a:pPr>
            <a:r>
              <a:rPr lang="en" sz="1200"/>
              <a:t>2nd hidden layer:</a:t>
            </a:r>
            <a:endParaRPr sz="1200"/>
          </a:p>
          <a:p>
            <a:pPr indent="-304800" lvl="2" marL="1371600" rtl="0" algn="l">
              <a:spcBef>
                <a:spcPts val="0"/>
              </a:spcBef>
              <a:spcAft>
                <a:spcPts val="0"/>
              </a:spcAft>
              <a:buSzPts val="1200"/>
              <a:buChar char="■"/>
            </a:pPr>
            <a:r>
              <a:rPr lang="en" sz="1200"/>
              <a:t>700 neurons</a:t>
            </a:r>
            <a:endParaRPr sz="1200"/>
          </a:p>
          <a:p>
            <a:pPr indent="-304800" lvl="2" marL="1371600" rtl="0" algn="l">
              <a:spcBef>
                <a:spcPts val="0"/>
              </a:spcBef>
              <a:spcAft>
                <a:spcPts val="0"/>
              </a:spcAft>
              <a:buSzPts val="1200"/>
              <a:buChar char="■"/>
            </a:pPr>
            <a:r>
              <a:rPr lang="en" sz="1200"/>
              <a:t>0.35 dropout rate</a:t>
            </a:r>
            <a:endParaRPr sz="1200"/>
          </a:p>
          <a:p>
            <a:pPr indent="-304800" lvl="1" marL="914400" rtl="0" algn="l">
              <a:spcBef>
                <a:spcPts val="0"/>
              </a:spcBef>
              <a:spcAft>
                <a:spcPts val="0"/>
              </a:spcAft>
              <a:buSzPts val="1200"/>
              <a:buChar char="○"/>
            </a:pPr>
            <a:r>
              <a:rPr lang="en" sz="1200"/>
              <a:t>3rd hidden layer</a:t>
            </a:r>
            <a:endParaRPr sz="1200"/>
          </a:p>
          <a:p>
            <a:pPr indent="-304800" lvl="2" marL="1371600" rtl="0" algn="l">
              <a:spcBef>
                <a:spcPts val="0"/>
              </a:spcBef>
              <a:spcAft>
                <a:spcPts val="0"/>
              </a:spcAft>
              <a:buSzPts val="1200"/>
              <a:buChar char="■"/>
            </a:pPr>
            <a:r>
              <a:rPr lang="en" sz="1200"/>
              <a:t>250 neurons</a:t>
            </a:r>
            <a:endParaRPr sz="1200"/>
          </a:p>
          <a:p>
            <a:pPr indent="-304800" lvl="2" marL="1371600" rtl="0" algn="l">
              <a:spcBef>
                <a:spcPts val="0"/>
              </a:spcBef>
              <a:spcAft>
                <a:spcPts val="0"/>
              </a:spcAft>
              <a:buSzPts val="1200"/>
              <a:buChar char="■"/>
            </a:pPr>
            <a:r>
              <a:rPr lang="en" sz="1200"/>
              <a:t>0.15 dropout rate</a:t>
            </a:r>
            <a:endParaRPr sz="1200"/>
          </a:p>
          <a:p>
            <a:pPr indent="-304800" lvl="1" marL="914400" rtl="0" algn="l">
              <a:spcBef>
                <a:spcPts val="0"/>
              </a:spcBef>
              <a:spcAft>
                <a:spcPts val="0"/>
              </a:spcAft>
              <a:buSzPts val="1200"/>
              <a:buChar char="○"/>
            </a:pPr>
            <a:r>
              <a:rPr lang="en" sz="1200"/>
              <a:t>Output Layer</a:t>
            </a:r>
            <a:endParaRPr sz="1200"/>
          </a:p>
          <a:p>
            <a:pPr indent="-317500" lvl="2" marL="1371600" rtl="0" algn="l">
              <a:spcBef>
                <a:spcPts val="0"/>
              </a:spcBef>
              <a:spcAft>
                <a:spcPts val="0"/>
              </a:spcAft>
              <a:buSzPts val="1400"/>
              <a:buChar char="■"/>
            </a:pPr>
            <a:r>
              <a:rPr lang="en" sz="1200"/>
              <a:t>10 neuron</a:t>
            </a:r>
            <a:r>
              <a:rPr lang="en" sz="1400"/>
              <a:t>s</a:t>
            </a:r>
            <a:endParaRPr sz="1400"/>
          </a:p>
          <a:p>
            <a:pPr indent="0" lvl="0" marL="0" rtl="0" algn="l">
              <a:spcBef>
                <a:spcPts val="600"/>
              </a:spcBef>
              <a:spcAft>
                <a:spcPts val="0"/>
              </a:spcAft>
              <a:buNone/>
            </a:pPr>
            <a:r>
              <a:t/>
            </a:r>
            <a:endParaRPr sz="14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pic>
        <p:nvPicPr>
          <p:cNvPr id="337" name="Google Shape;337;p34"/>
          <p:cNvPicPr preferRelativeResize="0"/>
          <p:nvPr/>
        </p:nvPicPr>
        <p:blipFill>
          <a:blip r:embed="rId3">
            <a:alphaModFix/>
          </a:blip>
          <a:stretch>
            <a:fillRect/>
          </a:stretch>
        </p:blipFill>
        <p:spPr>
          <a:xfrm>
            <a:off x="4414850" y="1725624"/>
            <a:ext cx="3994000" cy="2832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CD00"/>
                </a:highlight>
              </a:rPr>
              <a:t>Gaussian</a:t>
            </a:r>
            <a:r>
              <a:rPr lang="en"/>
              <a:t> Kernel SVM</a:t>
            </a:r>
            <a:endParaRPr/>
          </a:p>
        </p:txBody>
      </p:sp>
      <p:grpSp>
        <p:nvGrpSpPr>
          <p:cNvPr id="343" name="Google Shape;343;p35"/>
          <p:cNvGrpSpPr/>
          <p:nvPr/>
        </p:nvGrpSpPr>
        <p:grpSpPr>
          <a:xfrm>
            <a:off x="916458" y="1019750"/>
            <a:ext cx="214625" cy="214625"/>
            <a:chOff x="2594050" y="1631825"/>
            <a:chExt cx="439625" cy="439625"/>
          </a:xfrm>
        </p:grpSpPr>
        <p:sp>
          <p:nvSpPr>
            <p:cNvPr id="344" name="Google Shape;344;p35"/>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35"/>
          <p:cNvSpPr txBox="1"/>
          <p:nvPr>
            <p:ph idx="1" type="body"/>
          </p:nvPr>
        </p:nvSpPr>
        <p:spPr>
          <a:xfrm>
            <a:off x="673550" y="1725625"/>
            <a:ext cx="3741300" cy="3112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highlight>
                  <a:srgbClr val="FFCD00"/>
                </a:highlight>
              </a:rPr>
              <a:t>Gaussian</a:t>
            </a:r>
            <a:r>
              <a:rPr lang="en" sz="1800">
                <a:highlight>
                  <a:srgbClr val="FFCD00"/>
                </a:highlight>
              </a:rPr>
              <a:t> (or RBF)</a:t>
            </a:r>
            <a:r>
              <a:rPr lang="en" sz="1800"/>
              <a:t> Kernel SVM performed better than Linear SVM</a:t>
            </a:r>
            <a:endParaRPr sz="1800"/>
          </a:p>
          <a:p>
            <a:pPr indent="-342900" lvl="0" marL="457200" rtl="0" algn="l">
              <a:spcBef>
                <a:spcPts val="0"/>
              </a:spcBef>
              <a:spcAft>
                <a:spcPts val="0"/>
              </a:spcAft>
              <a:buSzPts val="1800"/>
              <a:buChar char="◉"/>
            </a:pPr>
            <a:r>
              <a:rPr lang="en" sz="1800"/>
              <a:t>Tuning C and gamma through cross-validation and grid search proved too expensive</a:t>
            </a:r>
            <a:endParaRPr sz="1800"/>
          </a:p>
          <a:p>
            <a:pPr indent="-342900" lvl="0" marL="457200" rtl="0" algn="l">
              <a:spcBef>
                <a:spcPts val="0"/>
              </a:spcBef>
              <a:spcAft>
                <a:spcPts val="0"/>
              </a:spcAft>
              <a:buSzPts val="1800"/>
              <a:buChar char="◉"/>
            </a:pPr>
            <a:r>
              <a:rPr lang="en" sz="1800"/>
              <a:t>Optimal C = 3</a:t>
            </a:r>
            <a:endParaRPr sz="1800"/>
          </a:p>
          <a:p>
            <a:pPr indent="-342900" lvl="1" marL="914400" rtl="0" algn="l">
              <a:spcBef>
                <a:spcPts val="0"/>
              </a:spcBef>
              <a:spcAft>
                <a:spcPts val="0"/>
              </a:spcAft>
              <a:buSzPts val="1800"/>
              <a:buChar char="○"/>
            </a:pPr>
            <a:r>
              <a:rPr lang="en" sz="1800"/>
              <a:t>Too large =&gt; too much bias</a:t>
            </a:r>
            <a:endParaRPr sz="1800"/>
          </a:p>
          <a:p>
            <a:pPr indent="-342900" lvl="1" marL="914400" rtl="0" algn="l">
              <a:spcBef>
                <a:spcPts val="0"/>
              </a:spcBef>
              <a:spcAft>
                <a:spcPts val="0"/>
              </a:spcAft>
              <a:buSzPts val="1800"/>
              <a:buChar char="○"/>
            </a:pPr>
            <a:r>
              <a:rPr lang="en" sz="1800"/>
              <a:t>Too small =&gt; overfitting</a:t>
            </a:r>
            <a:endParaRPr sz="1800"/>
          </a:p>
          <a:p>
            <a:pPr indent="0" lvl="0" marL="0" rtl="0" algn="l">
              <a:spcBef>
                <a:spcPts val="600"/>
              </a:spcBef>
              <a:spcAft>
                <a:spcPts val="0"/>
              </a:spcAft>
              <a:buNone/>
            </a:pPr>
            <a:r>
              <a:t/>
            </a:r>
            <a:endParaRPr sz="14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pic>
        <p:nvPicPr>
          <p:cNvPr id="350" name="Google Shape;350;p35"/>
          <p:cNvPicPr preferRelativeResize="0"/>
          <p:nvPr/>
        </p:nvPicPr>
        <p:blipFill>
          <a:blip r:embed="rId3">
            <a:alphaModFix/>
          </a:blip>
          <a:stretch>
            <a:fillRect/>
          </a:stretch>
        </p:blipFill>
        <p:spPr>
          <a:xfrm>
            <a:off x="5259650" y="1876425"/>
            <a:ext cx="2533650" cy="1390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6"/>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CD00"/>
                </a:highlight>
              </a:rPr>
              <a:t>Conclusions</a:t>
            </a:r>
            <a:endParaRPr>
              <a:highlight>
                <a:srgbClr val="FFCD00"/>
              </a:highlight>
            </a:endParaRPr>
          </a:p>
        </p:txBody>
      </p:sp>
      <p:sp>
        <p:nvSpPr>
          <p:cNvPr id="356" name="Google Shape;356;p36"/>
          <p:cNvSpPr txBox="1"/>
          <p:nvPr>
            <p:ph idx="1" type="body"/>
          </p:nvPr>
        </p:nvSpPr>
        <p:spPr>
          <a:xfrm>
            <a:off x="1381250" y="1443570"/>
            <a:ext cx="6809700" cy="3112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We looked to improve a user’s experience on an app like Spotify or </a:t>
            </a:r>
            <a:r>
              <a:rPr lang="en" sz="1800"/>
              <a:t>Apple Music</a:t>
            </a:r>
            <a:endParaRPr sz="1800"/>
          </a:p>
          <a:p>
            <a:pPr indent="-342900" lvl="1" marL="914400" rtl="0" algn="l">
              <a:spcBef>
                <a:spcPts val="0"/>
              </a:spcBef>
              <a:spcAft>
                <a:spcPts val="0"/>
              </a:spcAft>
              <a:buSzPts val="1800"/>
              <a:buChar char="○"/>
            </a:pPr>
            <a:r>
              <a:rPr lang="en" sz="1800"/>
              <a:t>Predicting Song Popularity</a:t>
            </a:r>
            <a:endParaRPr sz="1800"/>
          </a:p>
          <a:p>
            <a:pPr indent="-342900" lvl="1" marL="914400" rtl="0" algn="l">
              <a:spcBef>
                <a:spcPts val="0"/>
              </a:spcBef>
              <a:spcAft>
                <a:spcPts val="0"/>
              </a:spcAft>
              <a:buSzPts val="1800"/>
              <a:buChar char="○"/>
            </a:pPr>
            <a:r>
              <a:rPr lang="en" sz="1800"/>
              <a:t>Mood Based Classifier</a:t>
            </a:r>
            <a:endParaRPr sz="1800"/>
          </a:p>
          <a:p>
            <a:pPr indent="-342900" lvl="1" marL="914400" rtl="0" algn="l">
              <a:spcBef>
                <a:spcPts val="0"/>
              </a:spcBef>
              <a:spcAft>
                <a:spcPts val="0"/>
              </a:spcAft>
              <a:buSzPts val="1800"/>
              <a:buChar char="○"/>
            </a:pPr>
            <a:r>
              <a:rPr lang="en" sz="1800"/>
              <a:t>Automatic Genre Tagging </a:t>
            </a:r>
            <a:endParaRPr sz="1800"/>
          </a:p>
          <a:p>
            <a:pPr indent="-342900" lvl="0" marL="457200" rtl="0" algn="l">
              <a:spcBef>
                <a:spcPts val="0"/>
              </a:spcBef>
              <a:spcAft>
                <a:spcPts val="0"/>
              </a:spcAft>
              <a:buSzPts val="1800"/>
              <a:buChar char="◉"/>
            </a:pPr>
            <a:r>
              <a:rPr lang="en" sz="1800"/>
              <a:t>Achieved through a host of machine learning algorithms</a:t>
            </a:r>
            <a:endParaRPr sz="1800"/>
          </a:p>
          <a:p>
            <a:pPr indent="-342900" lvl="1" marL="914400" rtl="0" algn="l">
              <a:spcBef>
                <a:spcPts val="0"/>
              </a:spcBef>
              <a:spcAft>
                <a:spcPts val="0"/>
              </a:spcAft>
              <a:buSzPts val="1800"/>
              <a:buChar char="○"/>
            </a:pPr>
            <a:r>
              <a:rPr lang="en" sz="1800"/>
              <a:t>Neural Network</a:t>
            </a:r>
            <a:endParaRPr sz="1800"/>
          </a:p>
          <a:p>
            <a:pPr indent="-342900" lvl="1" marL="914400" rtl="0" algn="l">
              <a:spcBef>
                <a:spcPts val="0"/>
              </a:spcBef>
              <a:spcAft>
                <a:spcPts val="0"/>
              </a:spcAft>
              <a:buSzPts val="1800"/>
              <a:buChar char="○"/>
            </a:pPr>
            <a:r>
              <a:rPr lang="en" sz="1800"/>
              <a:t>Random Forest</a:t>
            </a:r>
            <a:endParaRPr sz="1800"/>
          </a:p>
          <a:p>
            <a:pPr indent="-342900" lvl="1" marL="914400" rtl="0" algn="l">
              <a:spcBef>
                <a:spcPts val="0"/>
              </a:spcBef>
              <a:spcAft>
                <a:spcPts val="0"/>
              </a:spcAft>
              <a:buSzPts val="1800"/>
              <a:buChar char="○"/>
            </a:pPr>
            <a:r>
              <a:rPr lang="en" sz="1800"/>
              <a:t>AdaBoost</a:t>
            </a:r>
            <a:endParaRPr sz="1800"/>
          </a:p>
          <a:p>
            <a:pPr indent="-342900" lvl="1" marL="914400" rtl="0" algn="l">
              <a:spcBef>
                <a:spcPts val="0"/>
              </a:spcBef>
              <a:spcAft>
                <a:spcPts val="0"/>
              </a:spcAft>
              <a:buSzPts val="1800"/>
              <a:buChar char="○"/>
            </a:pPr>
            <a:r>
              <a:rPr lang="en" sz="1800"/>
              <a:t>Kernel SVM</a:t>
            </a:r>
            <a:endParaRPr sz="1800"/>
          </a:p>
          <a:p>
            <a:pPr indent="-342900" lvl="1" marL="914400" rtl="0" algn="l">
              <a:spcBef>
                <a:spcPts val="0"/>
              </a:spcBef>
              <a:spcAft>
                <a:spcPts val="0"/>
              </a:spcAft>
              <a:buSzPts val="1800"/>
              <a:buChar char="○"/>
            </a:pPr>
            <a:r>
              <a:rPr lang="en" sz="1800"/>
              <a:t>etc.</a:t>
            </a:r>
            <a:endParaRPr sz="1800"/>
          </a:p>
          <a:p>
            <a:pPr indent="0" lvl="0" marL="457200" rtl="0" algn="l">
              <a:spcBef>
                <a:spcPts val="600"/>
              </a:spcBef>
              <a:spcAft>
                <a:spcPts val="0"/>
              </a:spcAft>
              <a:buNone/>
            </a:pPr>
            <a:r>
              <a:t/>
            </a:r>
            <a:endParaRPr/>
          </a:p>
        </p:txBody>
      </p:sp>
      <p:grpSp>
        <p:nvGrpSpPr>
          <p:cNvPr id="357" name="Google Shape;357;p36"/>
          <p:cNvGrpSpPr/>
          <p:nvPr/>
        </p:nvGrpSpPr>
        <p:grpSpPr>
          <a:xfrm>
            <a:off x="916458" y="1019750"/>
            <a:ext cx="214625" cy="214625"/>
            <a:chOff x="2594050" y="1631825"/>
            <a:chExt cx="439625" cy="439625"/>
          </a:xfrm>
        </p:grpSpPr>
        <p:sp>
          <p:nvSpPr>
            <p:cNvPr id="358" name="Google Shape;358;p36"/>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7"/>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368" name="Google Shape;368;p37"/>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Special thanks to the people who made this project possible:</a:t>
            </a:r>
            <a:endParaRPr/>
          </a:p>
          <a:p>
            <a:pPr indent="-381000" lvl="0" marL="457200" rtl="0" algn="l">
              <a:lnSpc>
                <a:spcPct val="115000"/>
              </a:lnSpc>
              <a:spcBef>
                <a:spcPts val="600"/>
              </a:spcBef>
              <a:spcAft>
                <a:spcPts val="0"/>
              </a:spcAft>
              <a:buSzPts val="2400"/>
              <a:buChar char="◉"/>
            </a:pPr>
            <a:r>
              <a:rPr lang="en"/>
              <a:t>Professor Alina Oprea</a:t>
            </a:r>
            <a:endParaRPr/>
          </a:p>
          <a:p>
            <a:pPr indent="-381000" lvl="0" marL="457200" rtl="0" algn="l">
              <a:lnSpc>
                <a:spcPct val="115000"/>
              </a:lnSpc>
              <a:spcBef>
                <a:spcPts val="0"/>
              </a:spcBef>
              <a:spcAft>
                <a:spcPts val="0"/>
              </a:spcAft>
              <a:buSzPts val="2400"/>
              <a:buChar char="◉"/>
            </a:pPr>
            <a:r>
              <a:rPr lang="en"/>
              <a:t>Yuxuan (Ewen) Wang</a:t>
            </a:r>
            <a:endParaRPr/>
          </a:p>
          <a:p>
            <a:pPr indent="0" lvl="0" marL="0" rtl="0" algn="l">
              <a:spcBef>
                <a:spcPts val="600"/>
              </a:spcBef>
              <a:spcAft>
                <a:spcPts val="0"/>
              </a:spcAft>
              <a:buNone/>
            </a:pPr>
            <a:r>
              <a:t/>
            </a:r>
            <a:endParaRPr/>
          </a:p>
        </p:txBody>
      </p:sp>
      <p:grpSp>
        <p:nvGrpSpPr>
          <p:cNvPr id="369" name="Google Shape;369;p37"/>
          <p:cNvGrpSpPr/>
          <p:nvPr/>
        </p:nvGrpSpPr>
        <p:grpSpPr>
          <a:xfrm>
            <a:off x="916458" y="1019750"/>
            <a:ext cx="214625" cy="214625"/>
            <a:chOff x="2594050" y="1631825"/>
            <a:chExt cx="439625" cy="439625"/>
          </a:xfrm>
        </p:grpSpPr>
        <p:sp>
          <p:nvSpPr>
            <p:cNvPr id="370" name="Google Shape;370;p37"/>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8"/>
          <p:cNvSpPr txBox="1"/>
          <p:nvPr>
            <p:ph idx="4294967295" type="subTitle"/>
          </p:nvPr>
        </p:nvSpPr>
        <p:spPr>
          <a:xfrm>
            <a:off x="2371500" y="2093775"/>
            <a:ext cx="50214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sz="3600">
                <a:latin typeface="Lora"/>
                <a:ea typeface="Lora"/>
                <a:cs typeface="Lora"/>
                <a:sym typeface="Lora"/>
              </a:rPr>
              <a:t>Any </a:t>
            </a:r>
            <a:r>
              <a:rPr b="1" i="1" lang="en" sz="3600">
                <a:highlight>
                  <a:srgbClr val="FFCD00"/>
                </a:highlight>
                <a:latin typeface="Lora"/>
                <a:ea typeface="Lora"/>
                <a:cs typeface="Lora"/>
                <a:sym typeface="Lora"/>
              </a:rPr>
              <a:t>questions</a:t>
            </a:r>
            <a:r>
              <a:rPr b="1" i="1" lang="en" sz="3600">
                <a:latin typeface="Lora"/>
                <a:ea typeface="Lora"/>
                <a:cs typeface="Lora"/>
                <a:sym typeface="Lora"/>
              </a:rPr>
              <a:t> </a:t>
            </a:r>
            <a:r>
              <a:rPr b="1" i="1" lang="en" sz="3600">
                <a:latin typeface="Lora"/>
                <a:ea typeface="Lora"/>
                <a:cs typeface="Lora"/>
                <a:sym typeface="Lora"/>
              </a:rPr>
              <a:t>?</a:t>
            </a:r>
            <a:endParaRPr b="1" i="1" sz="3600">
              <a:latin typeface="Lora"/>
              <a:ea typeface="Lora"/>
              <a:cs typeface="Lora"/>
              <a:sym typeface="Lora"/>
            </a:endParaRPr>
          </a:p>
          <a:p>
            <a:pPr indent="0" lvl="0" marL="0" rtl="0" algn="l">
              <a:spcBef>
                <a:spcPts val="600"/>
              </a:spcBef>
              <a:spcAft>
                <a:spcPts val="0"/>
              </a:spcAft>
              <a:buNone/>
            </a:pPr>
            <a:r>
              <a:t/>
            </a:r>
            <a:endParaRPr sz="1800">
              <a:solidFill>
                <a:schemeClr val="dk1"/>
              </a:solidFill>
            </a:endParaRPr>
          </a:p>
          <a:p>
            <a:pPr indent="0" lvl="0" marL="457200" rtl="0" algn="l">
              <a:spcBef>
                <a:spcPts val="600"/>
              </a:spcBef>
              <a:spcAft>
                <a:spcPts val="0"/>
              </a:spcAft>
              <a:buNone/>
            </a:pPr>
            <a:r>
              <a:t/>
            </a:r>
            <a:endParaRPr b="1"/>
          </a:p>
        </p:txBody>
      </p:sp>
      <p:cxnSp>
        <p:nvCxnSpPr>
          <p:cNvPr id="380" name="Google Shape;380;p38"/>
          <p:cNvCxnSpPr/>
          <p:nvPr/>
        </p:nvCxnSpPr>
        <p:spPr>
          <a:xfrm>
            <a:off x="6450" y="1428750"/>
            <a:ext cx="2397300" cy="0"/>
          </a:xfrm>
          <a:prstGeom prst="straightConnector1">
            <a:avLst/>
          </a:prstGeom>
          <a:noFill/>
          <a:ln cap="flat" cmpd="sng" w="9525">
            <a:solidFill>
              <a:srgbClr val="CCCCCC"/>
            </a:solidFill>
            <a:prstDash val="solid"/>
            <a:round/>
            <a:headEnd len="med" w="med" type="none"/>
            <a:tailEnd len="med" w="med" type="none"/>
          </a:ln>
        </p:spPr>
      </p:cxnSp>
      <p:sp>
        <p:nvSpPr>
          <p:cNvPr id="381" name="Google Shape;381;p38"/>
          <p:cNvSpPr txBox="1"/>
          <p:nvPr>
            <p:ph idx="4294967295" type="ctrTitle"/>
          </p:nvPr>
        </p:nvSpPr>
        <p:spPr>
          <a:xfrm>
            <a:off x="2371625" y="816550"/>
            <a:ext cx="49080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Thanks!</a:t>
            </a:r>
            <a:endParaRPr sz="6000"/>
          </a:p>
        </p:txBody>
      </p:sp>
      <p:cxnSp>
        <p:nvCxnSpPr>
          <p:cNvPr id="382" name="Google Shape;382;p38"/>
          <p:cNvCxnSpPr/>
          <p:nvPr/>
        </p:nvCxnSpPr>
        <p:spPr>
          <a:xfrm>
            <a:off x="5589800" y="1428750"/>
            <a:ext cx="3554100" cy="0"/>
          </a:xfrm>
          <a:prstGeom prst="straightConnector1">
            <a:avLst/>
          </a:prstGeom>
          <a:noFill/>
          <a:ln cap="flat" cmpd="sng" w="9525">
            <a:solidFill>
              <a:srgbClr val="CCCCCC"/>
            </a:solidFill>
            <a:prstDash val="solid"/>
            <a:round/>
            <a:headEnd len="med" w="med" type="none"/>
            <a:tailEnd len="med" w="med" type="none"/>
          </a:ln>
        </p:spPr>
      </p:cxnSp>
      <p:sp>
        <p:nvSpPr>
          <p:cNvPr id="383" name="Google Shape;383;p38"/>
          <p:cNvSpPr/>
          <p:nvPr/>
        </p:nvSpPr>
        <p:spPr>
          <a:xfrm>
            <a:off x="831925" y="859175"/>
            <a:ext cx="1139100" cy="11391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8"/>
          <p:cNvGrpSpPr/>
          <p:nvPr/>
        </p:nvGrpSpPr>
        <p:grpSpPr>
          <a:xfrm>
            <a:off x="1148888" y="1190759"/>
            <a:ext cx="505722" cy="475767"/>
            <a:chOff x="5972700" y="2330200"/>
            <a:chExt cx="411625" cy="387275"/>
          </a:xfrm>
        </p:grpSpPr>
        <p:sp>
          <p:nvSpPr>
            <p:cNvPr id="385" name="Google Shape;385;p38"/>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39"/>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93" name="Google Shape;393;p39"/>
          <p:cNvSpPr txBox="1"/>
          <p:nvPr>
            <p:ph idx="1" type="body"/>
          </p:nvPr>
        </p:nvSpPr>
        <p:spPr>
          <a:xfrm>
            <a:off x="1152650" y="1638975"/>
            <a:ext cx="2334000" cy="280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highlight>
                  <a:srgbClr val="FFCD00"/>
                </a:highlight>
              </a:rPr>
              <a:t>Song Popularity</a:t>
            </a:r>
            <a:endParaRPr b="1" sz="1200">
              <a:highlight>
                <a:srgbClr val="FFCD00"/>
              </a:highlight>
            </a:endParaRPr>
          </a:p>
          <a:p>
            <a:pPr indent="0" lvl="0" marL="0" rtl="0" algn="l">
              <a:spcBef>
                <a:spcPts val="600"/>
              </a:spcBef>
              <a:spcAft>
                <a:spcPts val="0"/>
              </a:spcAft>
              <a:buNone/>
            </a:pPr>
            <a:r>
              <a:t/>
            </a:r>
            <a:endParaRPr sz="1200"/>
          </a:p>
        </p:txBody>
      </p:sp>
      <p:sp>
        <p:nvSpPr>
          <p:cNvPr id="394" name="Google Shape;394;p39"/>
          <p:cNvSpPr txBox="1"/>
          <p:nvPr>
            <p:ph idx="2" type="body"/>
          </p:nvPr>
        </p:nvSpPr>
        <p:spPr>
          <a:xfrm>
            <a:off x="3606325" y="1638975"/>
            <a:ext cx="2334000" cy="280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highlight>
                  <a:srgbClr val="FFCD00"/>
                </a:highlight>
              </a:rPr>
              <a:t>Song Mood</a:t>
            </a:r>
            <a:endParaRPr b="1" sz="1200">
              <a:highlight>
                <a:srgbClr val="FFCD00"/>
              </a:highlight>
            </a:endParaRPr>
          </a:p>
          <a:p>
            <a:pPr indent="0" lvl="0" marL="0" rtl="0" algn="l">
              <a:spcBef>
                <a:spcPts val="600"/>
              </a:spcBef>
              <a:spcAft>
                <a:spcPts val="0"/>
              </a:spcAft>
              <a:buNone/>
            </a:pPr>
            <a:r>
              <a:t/>
            </a:r>
            <a:endParaRPr sz="1200"/>
          </a:p>
        </p:txBody>
      </p:sp>
      <p:sp>
        <p:nvSpPr>
          <p:cNvPr id="395" name="Google Shape;395;p39"/>
          <p:cNvSpPr txBox="1"/>
          <p:nvPr>
            <p:ph idx="3" type="body"/>
          </p:nvPr>
        </p:nvSpPr>
        <p:spPr>
          <a:xfrm>
            <a:off x="6059975" y="1638975"/>
            <a:ext cx="2334000" cy="302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highlight>
                  <a:srgbClr val="FFCD00"/>
                </a:highlight>
              </a:rPr>
              <a:t>Song Genre</a:t>
            </a:r>
            <a:endParaRPr b="1" sz="1200">
              <a:highlight>
                <a:srgbClr val="FFCD00"/>
              </a:highlight>
            </a:endParaRPr>
          </a:p>
          <a:p>
            <a:pPr indent="0" lvl="0" marL="0" rtl="0" algn="l">
              <a:spcBef>
                <a:spcPts val="600"/>
              </a:spcBef>
              <a:spcAft>
                <a:spcPts val="0"/>
              </a:spcAft>
              <a:buNone/>
            </a:pPr>
            <a:r>
              <a:t/>
            </a:r>
            <a:endParaRPr sz="1200"/>
          </a:p>
          <a:p>
            <a:pPr indent="0" lvl="0" marL="0" rtl="0" algn="l">
              <a:spcBef>
                <a:spcPts val="0"/>
              </a:spcBef>
              <a:spcAft>
                <a:spcPts val="0"/>
              </a:spcAft>
              <a:buNone/>
            </a:pPr>
            <a:r>
              <a:rPr lang="en" sz="900">
                <a:solidFill>
                  <a:schemeClr val="dk1"/>
                </a:solidFill>
                <a:latin typeface="Calibri"/>
                <a:ea typeface="Calibri"/>
                <a:cs typeface="Calibri"/>
                <a:sym typeface="Calibri"/>
              </a:rPr>
              <a:t>Automatic Tagging of Songs:</a:t>
            </a:r>
            <a:endParaRPr sz="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900" u="sng">
                <a:solidFill>
                  <a:srgbClr val="1155CC"/>
                </a:solidFill>
                <a:latin typeface="Calibri"/>
                <a:ea typeface="Calibri"/>
                <a:cs typeface="Calibri"/>
                <a:sym typeface="Calibri"/>
                <a:hlinkClick r:id="rId3"/>
              </a:rPr>
              <a:t>http://article.nadiapub.com/IJDTA/vol9_no5/13.pdf</a:t>
            </a:r>
            <a:endParaRPr sz="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This is a paper that used various machine learning algorithms to classify the genre of a song. The authors used the million song dataset.</a:t>
            </a:r>
            <a:endParaRPr sz="900">
              <a:solidFill>
                <a:schemeClr val="dk1"/>
              </a:solidFill>
              <a:latin typeface="Calibri"/>
              <a:ea typeface="Calibri"/>
              <a:cs typeface="Calibri"/>
              <a:sym typeface="Calibri"/>
            </a:endParaRPr>
          </a:p>
          <a:p>
            <a:pPr indent="0" lvl="0" marL="0" rtl="0" algn="l">
              <a:spcBef>
                <a:spcPts val="600"/>
              </a:spcBef>
              <a:spcAft>
                <a:spcPts val="0"/>
              </a:spcAft>
              <a:buNone/>
            </a:pPr>
            <a:r>
              <a:t/>
            </a:r>
            <a:endParaRPr sz="900"/>
          </a:p>
        </p:txBody>
      </p:sp>
      <p:sp>
        <p:nvSpPr>
          <p:cNvPr id="396" name="Google Shape;396;p39"/>
          <p:cNvSpPr txBox="1"/>
          <p:nvPr>
            <p:ph idx="1" type="body"/>
          </p:nvPr>
        </p:nvSpPr>
        <p:spPr>
          <a:xfrm>
            <a:off x="1152650" y="1763926"/>
            <a:ext cx="2334000" cy="268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0"/>
              </a:spcBef>
              <a:spcAft>
                <a:spcPts val="0"/>
              </a:spcAft>
              <a:buNone/>
            </a:pPr>
            <a:r>
              <a:rPr i="1" lang="en" sz="900">
                <a:solidFill>
                  <a:schemeClr val="dk1"/>
                </a:solidFill>
                <a:latin typeface="Calibri"/>
                <a:ea typeface="Calibri"/>
                <a:cs typeface="Calibri"/>
                <a:sym typeface="Calibri"/>
              </a:rPr>
              <a:t>Song Popularity Predictor:</a:t>
            </a:r>
            <a:endParaRPr i="1" sz="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900" u="sng">
                <a:solidFill>
                  <a:srgbClr val="1155CC"/>
                </a:solidFill>
                <a:latin typeface="Calibri"/>
                <a:ea typeface="Calibri"/>
                <a:cs typeface="Calibri"/>
                <a:sym typeface="Calibri"/>
                <a:hlinkClick r:id="rId4"/>
              </a:rPr>
              <a:t>https://towardsdatascience.com/song-popularity-predictor-1ef69735e380</a:t>
            </a:r>
            <a:endParaRPr sz="900">
              <a:solidFill>
                <a:schemeClr val="dk1"/>
              </a:solidFill>
              <a:latin typeface="Calibri"/>
              <a:ea typeface="Calibri"/>
              <a:cs typeface="Calibri"/>
              <a:sym typeface="Calibri"/>
            </a:endParaRPr>
          </a:p>
          <a:p>
            <a:pPr indent="0" lvl="0" marL="0" rtl="0" algn="l">
              <a:spcBef>
                <a:spcPts val="0"/>
              </a:spcBef>
              <a:spcAft>
                <a:spcPts val="0"/>
              </a:spcAft>
              <a:buNone/>
            </a:pPr>
            <a:r>
              <a:rPr lang="en" sz="900">
                <a:solidFill>
                  <a:schemeClr val="dk1"/>
                </a:solidFill>
                <a:latin typeface="Calibri"/>
                <a:ea typeface="Calibri"/>
                <a:cs typeface="Calibri"/>
                <a:sym typeface="Calibri"/>
              </a:rPr>
              <a:t>This tutorial goes over a procedure used to create a popularity predictor using the Million Song Dataset (MSD) and BillBoard Top 100 information to replace the missing popularity data. </a:t>
            </a:r>
            <a:endParaRPr sz="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900">
              <a:solidFill>
                <a:schemeClr val="dk1"/>
              </a:solidFill>
              <a:latin typeface="Calibri"/>
              <a:ea typeface="Calibri"/>
              <a:cs typeface="Calibri"/>
              <a:sym typeface="Calibri"/>
            </a:endParaRPr>
          </a:p>
          <a:p>
            <a:pPr indent="0" lvl="0" marL="0" rtl="0" algn="l">
              <a:spcBef>
                <a:spcPts val="0"/>
              </a:spcBef>
              <a:spcAft>
                <a:spcPts val="0"/>
              </a:spcAft>
              <a:buNone/>
            </a:pPr>
            <a:r>
              <a:rPr i="1" lang="en" sz="900">
                <a:solidFill>
                  <a:schemeClr val="dk1"/>
                </a:solidFill>
                <a:latin typeface="Calibri"/>
                <a:ea typeface="Calibri"/>
                <a:cs typeface="Calibri"/>
                <a:sym typeface="Calibri"/>
              </a:rPr>
              <a:t>Predicting Song Popularity: </a:t>
            </a:r>
            <a:r>
              <a:rPr lang="en" sz="900" u="sng">
                <a:solidFill>
                  <a:srgbClr val="1155CC"/>
                </a:solidFill>
                <a:latin typeface="Calibri"/>
                <a:ea typeface="Calibri"/>
                <a:cs typeface="Calibri"/>
                <a:sym typeface="Calibri"/>
                <a:hlinkClick r:id="rId5"/>
              </a:rPr>
              <a:t>http://cs229.stanford.edu/proj2015/140_report.pdf</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An academic paper from Stanford discussing song popularity prediction models using the MSD. Provides information on both classification and regression models implemented. </a:t>
            </a:r>
            <a:endParaRPr sz="900">
              <a:solidFill>
                <a:schemeClr val="dk1"/>
              </a:solidFill>
              <a:latin typeface="Calibri"/>
              <a:ea typeface="Calibri"/>
              <a:cs typeface="Calibri"/>
              <a:sym typeface="Calibri"/>
            </a:endParaRPr>
          </a:p>
          <a:p>
            <a:pPr indent="0" lvl="0" marL="0" rtl="0" algn="l">
              <a:spcBef>
                <a:spcPts val="600"/>
              </a:spcBef>
              <a:spcAft>
                <a:spcPts val="0"/>
              </a:spcAft>
              <a:buNone/>
            </a:pPr>
            <a:r>
              <a:t/>
            </a:r>
            <a:endParaRPr sz="900"/>
          </a:p>
        </p:txBody>
      </p:sp>
      <p:sp>
        <p:nvSpPr>
          <p:cNvPr id="397" name="Google Shape;397;p39"/>
          <p:cNvSpPr txBox="1"/>
          <p:nvPr>
            <p:ph idx="2" type="body"/>
          </p:nvPr>
        </p:nvSpPr>
        <p:spPr>
          <a:xfrm>
            <a:off x="3606300" y="1763926"/>
            <a:ext cx="2334000" cy="268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sz="1200">
              <a:highlight>
                <a:srgbClr val="FFCD00"/>
              </a:highlight>
            </a:endParaRPr>
          </a:p>
          <a:p>
            <a:pPr indent="0" lvl="0" marL="0" rtl="0" algn="l">
              <a:spcBef>
                <a:spcPts val="600"/>
              </a:spcBef>
              <a:spcAft>
                <a:spcPts val="0"/>
              </a:spcAft>
              <a:buNone/>
            </a:pPr>
            <a:r>
              <a:rPr i="1" lang="en" sz="900">
                <a:solidFill>
                  <a:schemeClr val="dk1"/>
                </a:solidFill>
                <a:latin typeface="Calibri"/>
                <a:ea typeface="Calibri"/>
                <a:cs typeface="Calibri"/>
                <a:sym typeface="Calibri"/>
              </a:rPr>
              <a:t>Music Mood Classifier:</a:t>
            </a:r>
            <a:endParaRPr i="1" sz="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i="1" lang="en" sz="900" u="sng">
                <a:solidFill>
                  <a:srgbClr val="1155CC"/>
                </a:solidFill>
                <a:latin typeface="Calibri"/>
                <a:ea typeface="Calibri"/>
                <a:cs typeface="Calibri"/>
                <a:sym typeface="Calibri"/>
                <a:hlinkClick r:id="rId6"/>
              </a:rPr>
              <a:t>https://github.com/rasbt/musicmood/tree/c942e2592ccc1b092d950a5cd3c9050419728a6a</a:t>
            </a:r>
            <a:endParaRPr i="1" sz="900">
              <a:solidFill>
                <a:schemeClr val="dk1"/>
              </a:solidFill>
              <a:latin typeface="Calibri"/>
              <a:ea typeface="Calibri"/>
              <a:cs typeface="Calibri"/>
              <a:sym typeface="Calibri"/>
            </a:endParaRPr>
          </a:p>
          <a:p>
            <a:pPr indent="0" lvl="0" marL="0" rtl="0" algn="l">
              <a:spcBef>
                <a:spcPts val="0"/>
              </a:spcBef>
              <a:spcAft>
                <a:spcPts val="0"/>
              </a:spcAft>
              <a:buNone/>
            </a:pPr>
            <a:r>
              <a:rPr lang="en" sz="900">
                <a:solidFill>
                  <a:srgbClr val="24292E"/>
                </a:solidFill>
                <a:latin typeface="Calibri"/>
                <a:ea typeface="Calibri"/>
                <a:cs typeface="Calibri"/>
                <a:sym typeface="Calibri"/>
              </a:rPr>
              <a:t>This project is about building a music recommendation system for users who want to listen to </a:t>
            </a:r>
            <a:r>
              <a:rPr i="1" lang="en" sz="900">
                <a:solidFill>
                  <a:srgbClr val="24292E"/>
                </a:solidFill>
                <a:latin typeface="Calibri"/>
                <a:ea typeface="Calibri"/>
                <a:cs typeface="Calibri"/>
                <a:sym typeface="Calibri"/>
              </a:rPr>
              <a:t>happy</a:t>
            </a:r>
            <a:r>
              <a:rPr lang="en" sz="900">
                <a:solidFill>
                  <a:srgbClr val="24292E"/>
                </a:solidFill>
                <a:latin typeface="Calibri"/>
                <a:ea typeface="Calibri"/>
                <a:cs typeface="Calibri"/>
                <a:sym typeface="Calibri"/>
              </a:rPr>
              <a:t> songs. </a:t>
            </a:r>
            <a:endParaRPr sz="900">
              <a:solidFill>
                <a:srgbClr val="24292E"/>
              </a:solidFill>
              <a:latin typeface="Calibri"/>
              <a:ea typeface="Calibri"/>
              <a:cs typeface="Calibri"/>
              <a:sym typeface="Calibri"/>
            </a:endParaRPr>
          </a:p>
          <a:p>
            <a:pPr indent="0" lvl="0" marL="0" rtl="0" algn="l">
              <a:spcBef>
                <a:spcPts val="0"/>
              </a:spcBef>
              <a:spcAft>
                <a:spcPts val="0"/>
              </a:spcAft>
              <a:buNone/>
            </a:pPr>
            <a:r>
              <a:t/>
            </a:r>
            <a:endParaRPr sz="900">
              <a:solidFill>
                <a:srgbClr val="24292E"/>
              </a:solidFill>
              <a:highlight>
                <a:srgbClr val="FFFFFF"/>
              </a:highlight>
              <a:latin typeface="Calibri"/>
              <a:ea typeface="Calibri"/>
              <a:cs typeface="Calibri"/>
              <a:sym typeface="Calibri"/>
            </a:endParaRPr>
          </a:p>
          <a:p>
            <a:pPr indent="0" lvl="0" marL="0" rtl="0" algn="l">
              <a:spcBef>
                <a:spcPts val="0"/>
              </a:spcBef>
              <a:spcAft>
                <a:spcPts val="0"/>
              </a:spcAft>
              <a:buNone/>
            </a:pPr>
            <a:r>
              <a:rPr i="1" lang="en" sz="900">
                <a:solidFill>
                  <a:schemeClr val="dk1"/>
                </a:solidFill>
                <a:latin typeface="Calibri"/>
                <a:ea typeface="Calibri"/>
                <a:cs typeface="Calibri"/>
                <a:sym typeface="Calibri"/>
              </a:rPr>
              <a:t>Music Mood : Predicting the mood of music from song lyrics using Machine Learning</a:t>
            </a:r>
            <a:endParaRPr i="1" sz="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900" u="sng">
                <a:solidFill>
                  <a:srgbClr val="1155CC"/>
                </a:solidFill>
                <a:latin typeface="Calibri"/>
                <a:ea typeface="Calibri"/>
                <a:cs typeface="Calibri"/>
                <a:sym typeface="Calibri"/>
                <a:hlinkClick r:id="rId7"/>
              </a:rPr>
              <a:t>https://arxiv.org/pdf/1611.00138.pdf</a:t>
            </a:r>
            <a:endParaRPr sz="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This is a full fledged paper written by Sebastian Raschka that is being used a guide book and we are basing our work on this as it has a detailed description on how music is corresponding to a happy mood and it can be detected with high precision based on text features obtained from song lyrics.</a:t>
            </a:r>
            <a:endParaRPr sz="900">
              <a:solidFill>
                <a:schemeClr val="dk1"/>
              </a:solidFill>
              <a:latin typeface="Calibri"/>
              <a:ea typeface="Calibri"/>
              <a:cs typeface="Calibri"/>
              <a:sym typeface="Calibri"/>
            </a:endParaRPr>
          </a:p>
          <a:p>
            <a:pPr indent="0" lvl="0" marL="0" rtl="0" algn="l">
              <a:spcBef>
                <a:spcPts val="600"/>
              </a:spcBef>
              <a:spcAft>
                <a:spcPts val="0"/>
              </a:spcAft>
              <a:buNone/>
            </a:pPr>
            <a:r>
              <a:t/>
            </a:r>
            <a:endParaRPr sz="1200"/>
          </a:p>
        </p:txBody>
      </p:sp>
      <p:grpSp>
        <p:nvGrpSpPr>
          <p:cNvPr id="398" name="Google Shape;398;p39"/>
          <p:cNvGrpSpPr/>
          <p:nvPr/>
        </p:nvGrpSpPr>
        <p:grpSpPr>
          <a:xfrm>
            <a:off x="916458" y="1019750"/>
            <a:ext cx="214625" cy="214625"/>
            <a:chOff x="2594050" y="1631825"/>
            <a:chExt cx="439625" cy="439625"/>
          </a:xfrm>
        </p:grpSpPr>
        <p:sp>
          <p:nvSpPr>
            <p:cNvPr id="399" name="Google Shape;399;p3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b="0" l="0" r="68814" t="0"/>
          <a:stretch/>
        </p:blipFill>
        <p:spPr>
          <a:xfrm>
            <a:off x="4080625" y="827825"/>
            <a:ext cx="678920" cy="654201"/>
          </a:xfrm>
          <a:prstGeom prst="rect">
            <a:avLst/>
          </a:prstGeom>
          <a:noFill/>
          <a:ln>
            <a:noFill/>
          </a:ln>
        </p:spPr>
      </p:pic>
      <p:sp>
        <p:nvSpPr>
          <p:cNvPr id="96" name="Google Shape;96;p14"/>
          <p:cNvSpPr txBox="1"/>
          <p:nvPr>
            <p:ph type="title"/>
          </p:nvPr>
        </p:nvSpPr>
        <p:spPr>
          <a:xfrm>
            <a:off x="1381250" y="937125"/>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CD00"/>
                </a:highlight>
              </a:rPr>
              <a:t>Spotify</a:t>
            </a:r>
            <a:r>
              <a:rPr lang="en">
                <a:solidFill>
                  <a:schemeClr val="dk1"/>
                </a:solidFill>
              </a:rPr>
              <a:t> Tracks DB</a:t>
            </a:r>
            <a:endParaRPr>
              <a:highlight>
                <a:srgbClr val="FFCD00"/>
              </a:highlight>
            </a:endParaRPr>
          </a:p>
        </p:txBody>
      </p:sp>
      <p:grpSp>
        <p:nvGrpSpPr>
          <p:cNvPr id="97" name="Google Shape;97;p14"/>
          <p:cNvGrpSpPr/>
          <p:nvPr/>
        </p:nvGrpSpPr>
        <p:grpSpPr>
          <a:xfrm>
            <a:off x="916458" y="1019750"/>
            <a:ext cx="214625" cy="214625"/>
            <a:chOff x="2594050" y="1631825"/>
            <a:chExt cx="439625" cy="439625"/>
          </a:xfrm>
        </p:grpSpPr>
        <p:sp>
          <p:nvSpPr>
            <p:cNvPr id="98" name="Google Shape;98;p14"/>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14"/>
          <p:cNvSpPr txBox="1"/>
          <p:nvPr/>
        </p:nvSpPr>
        <p:spPr>
          <a:xfrm>
            <a:off x="35225" y="4787200"/>
            <a:ext cx="53652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Quattrocento Sans"/>
                <a:ea typeface="Quattrocento Sans"/>
                <a:cs typeface="Quattrocento Sans"/>
                <a:sym typeface="Quattrocento Sans"/>
              </a:rPr>
              <a:t>Dataset link</a:t>
            </a:r>
            <a:r>
              <a:rPr lang="en" sz="1100">
                <a:latin typeface="Quattrocento Sans"/>
                <a:ea typeface="Quattrocento Sans"/>
                <a:cs typeface="Quattrocento Sans"/>
                <a:sym typeface="Quattrocento Sans"/>
              </a:rPr>
              <a:t>: </a:t>
            </a:r>
            <a:r>
              <a:rPr lang="en" sz="1100" u="sng">
                <a:solidFill>
                  <a:schemeClr val="hlink"/>
                </a:solidFill>
                <a:latin typeface="Quattrocento Sans"/>
                <a:ea typeface="Quattrocento Sans"/>
                <a:cs typeface="Quattrocento Sans"/>
                <a:sym typeface="Quattrocento Sans"/>
                <a:hlinkClick r:id="rId4"/>
              </a:rPr>
              <a:t>https://www.kaggle.com/zaheenhamidani/ultimate-spotify-tracks-db</a:t>
            </a:r>
            <a:endParaRPr sz="1100">
              <a:latin typeface="Quattrocento Sans"/>
              <a:ea typeface="Quattrocento Sans"/>
              <a:cs typeface="Quattrocento Sans"/>
              <a:sym typeface="Quattrocento Sans"/>
            </a:endParaRPr>
          </a:p>
        </p:txBody>
      </p:sp>
      <p:sp>
        <p:nvSpPr>
          <p:cNvPr id="104" name="Google Shape;104;p14"/>
          <p:cNvSpPr txBox="1"/>
          <p:nvPr/>
        </p:nvSpPr>
        <p:spPr>
          <a:xfrm>
            <a:off x="4977672" y="1637150"/>
            <a:ext cx="3639600" cy="89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400">
                <a:highlight>
                  <a:srgbClr val="FFCD00"/>
                </a:highlight>
                <a:latin typeface="Lora"/>
                <a:ea typeface="Lora"/>
                <a:cs typeface="Lora"/>
                <a:sym typeface="Lora"/>
              </a:rPr>
              <a:t>232,725</a:t>
            </a:r>
            <a:r>
              <a:rPr b="1" lang="en" sz="2400">
                <a:latin typeface="Lora"/>
                <a:ea typeface="Lora"/>
                <a:cs typeface="Lora"/>
                <a:sym typeface="Lora"/>
              </a:rPr>
              <a:t> </a:t>
            </a:r>
            <a:r>
              <a:rPr b="1" lang="en" sz="2400">
                <a:latin typeface="Lora"/>
                <a:ea typeface="Lora"/>
                <a:cs typeface="Lora"/>
                <a:sym typeface="Lora"/>
              </a:rPr>
              <a:t>songs</a:t>
            </a:r>
            <a:endParaRPr b="1" sz="2400">
              <a:latin typeface="Lora"/>
              <a:ea typeface="Lora"/>
              <a:cs typeface="Lora"/>
              <a:sym typeface="Lora"/>
            </a:endParaRPr>
          </a:p>
        </p:txBody>
      </p:sp>
      <p:sp>
        <p:nvSpPr>
          <p:cNvPr id="105" name="Google Shape;105;p14"/>
          <p:cNvSpPr txBox="1"/>
          <p:nvPr/>
        </p:nvSpPr>
        <p:spPr>
          <a:xfrm>
            <a:off x="4332525" y="2460538"/>
            <a:ext cx="4929900" cy="89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highlight>
                  <a:srgbClr val="FFCD00"/>
                </a:highlight>
                <a:latin typeface="Lora"/>
                <a:ea typeface="Lora"/>
                <a:cs typeface="Lora"/>
                <a:sym typeface="Lora"/>
              </a:rPr>
              <a:t>18</a:t>
            </a:r>
            <a:r>
              <a:rPr b="1" lang="en" sz="2400">
                <a:latin typeface="Lora"/>
                <a:ea typeface="Lora"/>
                <a:cs typeface="Lora"/>
                <a:sym typeface="Lora"/>
              </a:rPr>
              <a:t> variables</a:t>
            </a:r>
            <a:endParaRPr b="1" sz="2400">
              <a:latin typeface="Lora"/>
              <a:ea typeface="Lora"/>
              <a:cs typeface="Lora"/>
              <a:sym typeface="Lora"/>
            </a:endParaRPr>
          </a:p>
        </p:txBody>
      </p:sp>
      <p:sp>
        <p:nvSpPr>
          <p:cNvPr id="106" name="Google Shape;106;p14"/>
          <p:cNvSpPr txBox="1"/>
          <p:nvPr/>
        </p:nvSpPr>
        <p:spPr>
          <a:xfrm>
            <a:off x="818500" y="1735338"/>
            <a:ext cx="4505700" cy="2550900"/>
          </a:xfrm>
          <a:prstGeom prst="rect">
            <a:avLst/>
          </a:prstGeom>
          <a:noFill/>
          <a:ln>
            <a:noFill/>
          </a:ln>
        </p:spPr>
        <p:txBody>
          <a:bodyPr anchorCtr="0" anchor="t" bIns="91425" lIns="91425" spcFirstLastPara="1" rIns="91425" wrap="square" tIns="91425">
            <a:noAutofit/>
          </a:bodyPr>
          <a:lstStyle/>
          <a:p>
            <a:pPr indent="0" lvl="0" marL="0" rtl="0" algn="l">
              <a:lnSpc>
                <a:spcPct val="109583"/>
              </a:lnSpc>
              <a:spcBef>
                <a:spcPts val="0"/>
              </a:spcBef>
              <a:spcAft>
                <a:spcPts val="0"/>
              </a:spcAft>
              <a:buNone/>
            </a:pPr>
            <a:r>
              <a:rPr lang="en" sz="1800">
                <a:solidFill>
                  <a:schemeClr val="dk1"/>
                </a:solidFill>
                <a:latin typeface="Quattrocento Sans"/>
                <a:ea typeface="Quattrocento Sans"/>
                <a:cs typeface="Quattrocento Sans"/>
                <a:sym typeface="Quattrocento Sans"/>
              </a:rPr>
              <a:t>Tracks taken from the </a:t>
            </a:r>
            <a:r>
              <a:rPr lang="en" sz="1800">
                <a:solidFill>
                  <a:schemeClr val="dk1"/>
                </a:solidFill>
                <a:highlight>
                  <a:srgbClr val="FFCD00"/>
                </a:highlight>
                <a:latin typeface="Quattrocento Sans"/>
                <a:ea typeface="Quattrocento Sans"/>
                <a:cs typeface="Quattrocento Sans"/>
                <a:sym typeface="Quattrocento Sans"/>
              </a:rPr>
              <a:t>Spotify API</a:t>
            </a:r>
            <a:r>
              <a:rPr lang="en" sz="1800">
                <a:solidFill>
                  <a:schemeClr val="dk1"/>
                </a:solidFill>
                <a:latin typeface="Quattrocento Sans"/>
                <a:ea typeface="Quattrocento Sans"/>
                <a:cs typeface="Quattrocento Sans"/>
                <a:sym typeface="Quattrocento Sans"/>
              </a:rPr>
              <a:t> containing metadata and audio features including: </a:t>
            </a:r>
            <a:endParaRPr sz="1800">
              <a:solidFill>
                <a:schemeClr val="dk1"/>
              </a:solidFill>
              <a:latin typeface="Quattrocento Sans"/>
              <a:ea typeface="Quattrocento Sans"/>
              <a:cs typeface="Quattrocento Sans"/>
              <a:sym typeface="Quattrocento Sans"/>
            </a:endParaRPr>
          </a:p>
          <a:p>
            <a:pPr indent="-342900" lvl="0" marL="457200" rtl="0" algn="l">
              <a:spcBef>
                <a:spcPts val="600"/>
              </a:spcBef>
              <a:spcAft>
                <a:spcPts val="0"/>
              </a:spcAft>
              <a:buClr>
                <a:srgbClr val="FFCD00"/>
              </a:buClr>
              <a:buSzPts val="1800"/>
              <a:buFont typeface="Quattrocento Sans"/>
              <a:buChar char="◉"/>
            </a:pPr>
            <a:r>
              <a:rPr b="1" lang="en" sz="1800">
                <a:solidFill>
                  <a:schemeClr val="dk1"/>
                </a:solidFill>
                <a:latin typeface="Quattrocento Sans"/>
                <a:ea typeface="Quattrocento Sans"/>
                <a:cs typeface="Quattrocento Sans"/>
                <a:sym typeface="Quattrocento Sans"/>
              </a:rPr>
              <a:t>genre </a:t>
            </a:r>
            <a:endParaRPr b="1" sz="1800">
              <a:solidFill>
                <a:schemeClr val="dk1"/>
              </a:solidFill>
              <a:latin typeface="Quattrocento Sans"/>
              <a:ea typeface="Quattrocento Sans"/>
              <a:cs typeface="Quattrocento Sans"/>
              <a:sym typeface="Quattrocento Sans"/>
            </a:endParaRPr>
          </a:p>
          <a:p>
            <a:pPr indent="-342900" lvl="1" marL="914400" rtl="0" algn="l">
              <a:spcBef>
                <a:spcPts val="0"/>
              </a:spcBef>
              <a:spcAft>
                <a:spcPts val="0"/>
              </a:spcAft>
              <a:buClr>
                <a:srgbClr val="FFCD00"/>
              </a:buClr>
              <a:buSzPts val="1800"/>
              <a:buFont typeface="Quattrocento Sans"/>
              <a:buChar char="○"/>
            </a:pPr>
            <a:r>
              <a:rPr lang="en" sz="1800">
                <a:solidFill>
                  <a:schemeClr val="dk1"/>
                </a:solidFill>
                <a:latin typeface="Quattrocento Sans"/>
                <a:ea typeface="Quattrocento Sans"/>
                <a:cs typeface="Quattrocento Sans"/>
                <a:sym typeface="Quattrocento Sans"/>
              </a:rPr>
              <a:t>Hip-Hop, Rock, Reggae</a:t>
            </a:r>
            <a:endParaRPr sz="1800">
              <a:solidFill>
                <a:schemeClr val="dk1"/>
              </a:solidFill>
              <a:latin typeface="Quattrocento Sans"/>
              <a:ea typeface="Quattrocento Sans"/>
              <a:cs typeface="Quattrocento Sans"/>
              <a:sym typeface="Quattrocento Sans"/>
            </a:endParaRPr>
          </a:p>
          <a:p>
            <a:pPr indent="-342900" lvl="0" marL="457200" rtl="0" algn="l">
              <a:spcBef>
                <a:spcPts val="0"/>
              </a:spcBef>
              <a:spcAft>
                <a:spcPts val="0"/>
              </a:spcAft>
              <a:buClr>
                <a:srgbClr val="FFCD00"/>
              </a:buClr>
              <a:buSzPts val="1800"/>
              <a:buFont typeface="Quattrocento Sans"/>
              <a:buChar char="◉"/>
            </a:pPr>
            <a:r>
              <a:rPr b="1" lang="en" sz="1800">
                <a:solidFill>
                  <a:schemeClr val="dk1"/>
                </a:solidFill>
                <a:latin typeface="Quattrocento Sans"/>
                <a:ea typeface="Quattrocento Sans"/>
                <a:cs typeface="Quattrocento Sans"/>
                <a:sym typeface="Quattrocento Sans"/>
              </a:rPr>
              <a:t>popularity</a:t>
            </a:r>
            <a:r>
              <a:rPr lang="en" sz="1800">
                <a:solidFill>
                  <a:schemeClr val="dk1"/>
                </a:solidFill>
                <a:latin typeface="Quattrocento Sans"/>
                <a:ea typeface="Quattrocento Sans"/>
                <a:cs typeface="Quattrocento Sans"/>
                <a:sym typeface="Quattrocento Sans"/>
              </a:rPr>
              <a:t> (0 to 100)</a:t>
            </a:r>
            <a:endParaRPr sz="1800">
              <a:solidFill>
                <a:schemeClr val="dk1"/>
              </a:solidFill>
              <a:latin typeface="Quattrocento Sans"/>
              <a:ea typeface="Quattrocento Sans"/>
              <a:cs typeface="Quattrocento Sans"/>
              <a:sym typeface="Quattrocento Sans"/>
            </a:endParaRPr>
          </a:p>
          <a:p>
            <a:pPr indent="-342900" lvl="0" marL="457200" rtl="0" algn="l">
              <a:spcBef>
                <a:spcPts val="0"/>
              </a:spcBef>
              <a:spcAft>
                <a:spcPts val="0"/>
              </a:spcAft>
              <a:buClr>
                <a:srgbClr val="FFCD00"/>
              </a:buClr>
              <a:buSzPts val="1800"/>
              <a:buFont typeface="Quattrocento Sans"/>
              <a:buChar char="◉"/>
            </a:pPr>
            <a:r>
              <a:rPr b="1" lang="en" sz="1800">
                <a:solidFill>
                  <a:schemeClr val="dk1"/>
                </a:solidFill>
                <a:latin typeface="Quattrocento Sans"/>
                <a:ea typeface="Quattrocento Sans"/>
                <a:cs typeface="Quattrocento Sans"/>
                <a:sym typeface="Quattrocento Sans"/>
              </a:rPr>
              <a:t>valence </a:t>
            </a:r>
            <a:r>
              <a:rPr lang="en" sz="1800">
                <a:solidFill>
                  <a:schemeClr val="dk1"/>
                </a:solidFill>
                <a:latin typeface="Quattrocento Sans"/>
                <a:ea typeface="Quattrocento Sans"/>
                <a:cs typeface="Quattrocento Sans"/>
                <a:sym typeface="Quattrocento Sans"/>
              </a:rPr>
              <a:t> (0 to 1)</a:t>
            </a:r>
            <a:endParaRPr b="1" sz="1800">
              <a:solidFill>
                <a:schemeClr val="dk1"/>
              </a:solidFill>
              <a:latin typeface="Quattrocento Sans"/>
              <a:ea typeface="Quattrocento Sans"/>
              <a:cs typeface="Quattrocento Sans"/>
              <a:sym typeface="Quattrocento Sans"/>
            </a:endParaRPr>
          </a:p>
          <a:p>
            <a:pPr indent="-342900" lvl="0" marL="457200" rtl="0" algn="l">
              <a:spcBef>
                <a:spcPts val="0"/>
              </a:spcBef>
              <a:spcAft>
                <a:spcPts val="0"/>
              </a:spcAft>
              <a:buClr>
                <a:srgbClr val="FFCD00"/>
              </a:buClr>
              <a:buSzPts val="1800"/>
              <a:buFont typeface="Quattrocento Sans"/>
              <a:buChar char="◉"/>
            </a:pPr>
            <a:r>
              <a:rPr b="1" lang="en" sz="1800">
                <a:solidFill>
                  <a:schemeClr val="dk1"/>
                </a:solidFill>
                <a:latin typeface="Quattrocento Sans"/>
                <a:ea typeface="Quattrocento Sans"/>
                <a:cs typeface="Quattrocento Sans"/>
                <a:sym typeface="Quattrocento Sans"/>
              </a:rPr>
              <a:t>loudness</a:t>
            </a:r>
            <a:r>
              <a:rPr lang="en" sz="1800">
                <a:solidFill>
                  <a:schemeClr val="dk1"/>
                </a:solidFill>
                <a:latin typeface="Quattrocento Sans"/>
                <a:ea typeface="Quattrocento Sans"/>
                <a:cs typeface="Quattrocento Sans"/>
                <a:sym typeface="Quattrocento Sans"/>
              </a:rPr>
              <a:t> (-60 to 0 dB)</a:t>
            </a:r>
            <a:endParaRPr b="1" sz="1800">
              <a:solidFill>
                <a:schemeClr val="dk1"/>
              </a:solidFill>
              <a:latin typeface="Quattrocento Sans"/>
              <a:ea typeface="Quattrocento Sans"/>
              <a:cs typeface="Quattrocento Sans"/>
              <a:sym typeface="Quattrocento Sans"/>
            </a:endParaRPr>
          </a:p>
          <a:p>
            <a:pPr indent="-342900" lvl="0" marL="457200" rtl="0" algn="l">
              <a:spcBef>
                <a:spcPts val="0"/>
              </a:spcBef>
              <a:spcAft>
                <a:spcPts val="0"/>
              </a:spcAft>
              <a:buClr>
                <a:srgbClr val="FFCD00"/>
              </a:buClr>
              <a:buSzPts val="1800"/>
              <a:buFont typeface="Quattrocento Sans"/>
              <a:buChar char="◉"/>
            </a:pPr>
            <a:r>
              <a:rPr b="1" lang="en" sz="1800">
                <a:solidFill>
                  <a:schemeClr val="dk1"/>
                </a:solidFill>
                <a:latin typeface="Quattrocento Sans"/>
                <a:ea typeface="Quattrocento Sans"/>
                <a:cs typeface="Quattrocento Sans"/>
                <a:sym typeface="Quattrocento Sans"/>
              </a:rPr>
              <a:t>duration </a:t>
            </a:r>
            <a:r>
              <a:rPr lang="en" sz="1800">
                <a:solidFill>
                  <a:schemeClr val="dk1"/>
                </a:solidFill>
                <a:latin typeface="Quattrocento Sans"/>
                <a:ea typeface="Quattrocento Sans"/>
                <a:cs typeface="Quattrocento Sans"/>
                <a:sym typeface="Quattrocento Sans"/>
              </a:rPr>
              <a:t>(ms)</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5"/>
          <p:cNvSpPr txBox="1"/>
          <p:nvPr>
            <p:ph type="ctrTitle"/>
          </p:nvPr>
        </p:nvSpPr>
        <p:spPr>
          <a:xfrm>
            <a:off x="2022225" y="1693525"/>
            <a:ext cx="5383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112" name="Google Shape;112;p15"/>
          <p:cNvSpPr txBox="1"/>
          <p:nvPr>
            <p:ph idx="1" type="subTitle"/>
          </p:nvPr>
        </p:nvSpPr>
        <p:spPr>
          <a:xfrm>
            <a:off x="2022300" y="2815923"/>
            <a:ext cx="5591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01010"/>
                </a:solidFill>
                <a:highlight>
                  <a:srgbClr val="FFCD00"/>
                </a:highlight>
              </a:rPr>
              <a:t>“</a:t>
            </a:r>
            <a:r>
              <a:rPr lang="en">
                <a:solidFill>
                  <a:srgbClr val="101010"/>
                </a:solidFill>
                <a:highlight>
                  <a:srgbClr val="FFCD00"/>
                </a:highlight>
              </a:rPr>
              <a:t>Talking about music is like dancing about architecture.</a:t>
            </a:r>
            <a:r>
              <a:rPr b="1" lang="en">
                <a:solidFill>
                  <a:srgbClr val="101010"/>
                </a:solidFill>
                <a:highlight>
                  <a:srgbClr val="FFCD00"/>
                </a:highlight>
              </a:rPr>
              <a:t>”</a:t>
            </a:r>
            <a:endParaRPr b="1">
              <a:solidFill>
                <a:srgbClr val="101010"/>
              </a:solidFill>
              <a:highlight>
                <a:srgbClr val="FFCD00"/>
              </a:highlight>
            </a:endParaRPr>
          </a:p>
          <a:p>
            <a:pPr indent="-317500" lvl="0" marL="457200" rtl="0" algn="l">
              <a:spcBef>
                <a:spcPts val="0"/>
              </a:spcBef>
              <a:spcAft>
                <a:spcPts val="0"/>
              </a:spcAft>
              <a:buClr>
                <a:srgbClr val="101010"/>
              </a:buClr>
              <a:buSzPts val="1400"/>
              <a:buChar char="-"/>
            </a:pPr>
            <a:r>
              <a:rPr lang="en">
                <a:solidFill>
                  <a:srgbClr val="101010"/>
                </a:solidFill>
              </a:rPr>
              <a:t>Steve Martin</a:t>
            </a:r>
            <a:endParaRPr/>
          </a:p>
        </p:txBody>
      </p:sp>
      <p:sp>
        <p:nvSpPr>
          <p:cNvPr id="113" name="Google Shape;113;p1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14" name="Google Shape;114;p15"/>
          <p:cNvGrpSpPr/>
          <p:nvPr/>
        </p:nvGrpSpPr>
        <p:grpSpPr>
          <a:xfrm>
            <a:off x="1227174" y="2437650"/>
            <a:ext cx="369526" cy="268183"/>
            <a:chOff x="3932350" y="3714775"/>
            <a:chExt cx="439650" cy="319075"/>
          </a:xfrm>
        </p:grpSpPr>
        <p:sp>
          <p:nvSpPr>
            <p:cNvPr id="115" name="Google Shape;115;p15"/>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0" name="Google Shape;120;p15"/>
          <p:cNvPicPr preferRelativeResize="0"/>
          <p:nvPr/>
        </p:nvPicPr>
        <p:blipFill rotWithShape="1">
          <a:blip r:embed="rId3">
            <a:alphaModFix/>
          </a:blip>
          <a:srcRect b="0" l="15359" r="15359" t="0"/>
          <a:stretch/>
        </p:blipFill>
        <p:spPr>
          <a:xfrm>
            <a:off x="6877000" y="323975"/>
            <a:ext cx="1857600" cy="18615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6" name="Google Shape;126;p16"/>
          <p:cNvPicPr preferRelativeResize="0"/>
          <p:nvPr/>
        </p:nvPicPr>
        <p:blipFill>
          <a:blip r:embed="rId3">
            <a:alphaModFix/>
          </a:blip>
          <a:stretch>
            <a:fillRect/>
          </a:stretch>
        </p:blipFill>
        <p:spPr>
          <a:xfrm>
            <a:off x="57375" y="320900"/>
            <a:ext cx="3158425" cy="1821950"/>
          </a:xfrm>
          <a:prstGeom prst="rect">
            <a:avLst/>
          </a:prstGeom>
          <a:noFill/>
          <a:ln>
            <a:noFill/>
          </a:ln>
          <a:effectLst>
            <a:outerShdw blurRad="57150" rotWithShape="0" algn="bl" dir="5400000" dist="19050">
              <a:srgbClr val="000000">
                <a:alpha val="50000"/>
              </a:srgbClr>
            </a:outerShdw>
          </a:effectLst>
        </p:spPr>
      </p:pic>
      <p:pic>
        <p:nvPicPr>
          <p:cNvPr id="127" name="Google Shape;127;p16"/>
          <p:cNvPicPr preferRelativeResize="0"/>
          <p:nvPr/>
        </p:nvPicPr>
        <p:blipFill>
          <a:blip r:embed="rId4">
            <a:alphaModFix/>
          </a:blip>
          <a:stretch>
            <a:fillRect/>
          </a:stretch>
        </p:blipFill>
        <p:spPr>
          <a:xfrm>
            <a:off x="3105425" y="1901000"/>
            <a:ext cx="2624249" cy="1654300"/>
          </a:xfrm>
          <a:prstGeom prst="rect">
            <a:avLst/>
          </a:prstGeom>
          <a:noFill/>
          <a:ln>
            <a:noFill/>
          </a:ln>
          <a:effectLst>
            <a:outerShdw blurRad="57150" rotWithShape="0" algn="bl" dir="5400000" dist="19050">
              <a:srgbClr val="000000">
                <a:alpha val="50000"/>
              </a:srgbClr>
            </a:outerShdw>
          </a:effectLst>
        </p:spPr>
      </p:pic>
      <p:pic>
        <p:nvPicPr>
          <p:cNvPr id="128" name="Google Shape;128;p16"/>
          <p:cNvPicPr preferRelativeResize="0"/>
          <p:nvPr/>
        </p:nvPicPr>
        <p:blipFill>
          <a:blip r:embed="rId5">
            <a:alphaModFix/>
          </a:blip>
          <a:stretch>
            <a:fillRect/>
          </a:stretch>
        </p:blipFill>
        <p:spPr>
          <a:xfrm>
            <a:off x="5608000" y="2821200"/>
            <a:ext cx="3251450" cy="1928650"/>
          </a:xfrm>
          <a:prstGeom prst="rect">
            <a:avLst/>
          </a:prstGeom>
          <a:noFill/>
          <a:ln>
            <a:noFill/>
          </a:ln>
          <a:effectLst>
            <a:outerShdw blurRad="57150" rotWithShape="0" algn="bl" dir="5400000" dist="19050">
              <a:srgbClr val="000000">
                <a:alpha val="50000"/>
              </a:srgbClr>
            </a:outerShdw>
          </a:effectLst>
        </p:spPr>
      </p:pic>
      <p:sp>
        <p:nvSpPr>
          <p:cNvPr id="129" name="Google Shape;129;p16"/>
          <p:cNvSpPr txBox="1"/>
          <p:nvPr/>
        </p:nvSpPr>
        <p:spPr>
          <a:xfrm>
            <a:off x="6106000" y="4749850"/>
            <a:ext cx="26976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t>
            </a:r>
            <a:r>
              <a:rPr b="1" lang="en" sz="900">
                <a:solidFill>
                  <a:schemeClr val="dk1"/>
                </a:solidFill>
                <a:latin typeface="Times New Roman"/>
                <a:ea typeface="Times New Roman"/>
                <a:cs typeface="Times New Roman"/>
                <a:sym typeface="Times New Roman"/>
              </a:rPr>
              <a:t>Song Popularity by Genre Boxplots</a:t>
            </a:r>
            <a:endParaRPr b="1" sz="900">
              <a:solidFill>
                <a:schemeClr val="dk1"/>
              </a:solidFill>
              <a:latin typeface="Times New Roman"/>
              <a:ea typeface="Times New Roman"/>
              <a:cs typeface="Times New Roman"/>
              <a:sym typeface="Times New Roman"/>
            </a:endParaRPr>
          </a:p>
        </p:txBody>
      </p:sp>
      <p:sp>
        <p:nvSpPr>
          <p:cNvPr id="130" name="Google Shape;130;p16"/>
          <p:cNvSpPr txBox="1"/>
          <p:nvPr/>
        </p:nvSpPr>
        <p:spPr>
          <a:xfrm>
            <a:off x="306075" y="2142850"/>
            <a:ext cx="29820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t>
            </a:r>
            <a:r>
              <a:rPr b="1" lang="en" sz="900">
                <a:solidFill>
                  <a:schemeClr val="dk1"/>
                </a:solidFill>
                <a:latin typeface="Times New Roman"/>
                <a:ea typeface="Times New Roman"/>
                <a:cs typeface="Times New Roman"/>
                <a:sym typeface="Times New Roman"/>
              </a:rPr>
              <a:t>Song Valence by Genre Boxplots</a:t>
            </a:r>
            <a:endParaRPr b="1" sz="900">
              <a:solidFill>
                <a:schemeClr val="dk1"/>
              </a:solidFill>
              <a:latin typeface="Times New Roman"/>
              <a:ea typeface="Times New Roman"/>
              <a:cs typeface="Times New Roman"/>
              <a:sym typeface="Times New Roman"/>
            </a:endParaRPr>
          </a:p>
        </p:txBody>
      </p:sp>
      <p:sp>
        <p:nvSpPr>
          <p:cNvPr id="131" name="Google Shape;131;p16"/>
          <p:cNvSpPr txBox="1"/>
          <p:nvPr/>
        </p:nvSpPr>
        <p:spPr>
          <a:xfrm>
            <a:off x="350525" y="2315975"/>
            <a:ext cx="27549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p:txBody>
      </p:sp>
      <p:sp>
        <p:nvSpPr>
          <p:cNvPr id="132" name="Google Shape;132;p16"/>
          <p:cNvSpPr txBox="1"/>
          <p:nvPr/>
        </p:nvSpPr>
        <p:spPr>
          <a:xfrm>
            <a:off x="5904100" y="2457000"/>
            <a:ext cx="28995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a:t>
            </a:r>
            <a:endParaRPr/>
          </a:p>
        </p:txBody>
      </p:sp>
      <p:sp>
        <p:nvSpPr>
          <p:cNvPr id="133" name="Google Shape;133;p16"/>
          <p:cNvSpPr txBox="1"/>
          <p:nvPr/>
        </p:nvSpPr>
        <p:spPr>
          <a:xfrm>
            <a:off x="2967800" y="3603425"/>
            <a:ext cx="28995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                              Popularity vs Valance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7"/>
          <p:cNvSpPr txBox="1"/>
          <p:nvPr>
            <p:ph idx="1" type="body"/>
          </p:nvPr>
        </p:nvSpPr>
        <p:spPr>
          <a:xfrm>
            <a:off x="1381250" y="1618700"/>
            <a:ext cx="3425400" cy="323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dk1"/>
                </a:solidFill>
                <a:highlight>
                  <a:srgbClr val="FFCD00"/>
                </a:highlight>
              </a:rPr>
              <a:t>Processing</a:t>
            </a:r>
            <a:r>
              <a:rPr b="1" lang="en">
                <a:solidFill>
                  <a:schemeClr val="dk1"/>
                </a:solidFill>
              </a:rPr>
              <a:t>:</a:t>
            </a:r>
            <a:endParaRPr b="1">
              <a:solidFill>
                <a:schemeClr val="dk1"/>
              </a:solidFill>
              <a:highlight>
                <a:srgbClr val="FFCD00"/>
              </a:highlight>
            </a:endParaRPr>
          </a:p>
          <a:p>
            <a:pPr indent="-355600" lvl="0" marL="457200" rtl="0" algn="l">
              <a:spcBef>
                <a:spcPts val="600"/>
              </a:spcBef>
              <a:spcAft>
                <a:spcPts val="0"/>
              </a:spcAft>
              <a:buClr>
                <a:srgbClr val="FFCD00"/>
              </a:buClr>
              <a:buSzPts val="2000"/>
              <a:buChar char="◉"/>
            </a:pPr>
            <a:r>
              <a:rPr lang="en">
                <a:solidFill>
                  <a:schemeClr val="dk1"/>
                </a:solidFill>
              </a:rPr>
              <a:t>Standardization</a:t>
            </a:r>
            <a:endParaRPr>
              <a:solidFill>
                <a:schemeClr val="dk1"/>
              </a:solidFill>
            </a:endParaRPr>
          </a:p>
          <a:p>
            <a:pPr indent="-355600" lvl="0" marL="457200" rtl="0" algn="l">
              <a:spcBef>
                <a:spcPts val="0"/>
              </a:spcBef>
              <a:spcAft>
                <a:spcPts val="0"/>
              </a:spcAft>
              <a:buClr>
                <a:srgbClr val="FFCD00"/>
              </a:buClr>
              <a:buSzPts val="2000"/>
              <a:buChar char="◉"/>
            </a:pPr>
            <a:r>
              <a:rPr lang="en">
                <a:solidFill>
                  <a:schemeClr val="dk1"/>
                </a:solidFill>
              </a:rPr>
              <a:t>One-hot encoding </a:t>
            </a:r>
            <a:endParaRPr b="1">
              <a:solidFill>
                <a:schemeClr val="dk1"/>
              </a:solidFill>
              <a:highlight>
                <a:srgbClr val="FFCD00"/>
              </a:highlight>
            </a:endParaRPr>
          </a:p>
          <a:p>
            <a:pPr indent="0" lvl="0" marL="0" rtl="0" algn="l">
              <a:spcBef>
                <a:spcPts val="600"/>
              </a:spcBef>
              <a:spcAft>
                <a:spcPts val="0"/>
              </a:spcAft>
              <a:buNone/>
            </a:pPr>
            <a:r>
              <a:t/>
            </a:r>
            <a:endParaRPr b="1">
              <a:solidFill>
                <a:schemeClr val="dk1"/>
              </a:solidFill>
              <a:highlight>
                <a:srgbClr val="FFCD00"/>
              </a:highlight>
            </a:endParaRPr>
          </a:p>
          <a:p>
            <a:pPr indent="0" lvl="0" marL="0" rtl="0" algn="l">
              <a:spcBef>
                <a:spcPts val="600"/>
              </a:spcBef>
              <a:spcAft>
                <a:spcPts val="0"/>
              </a:spcAft>
              <a:buClr>
                <a:schemeClr val="dk1"/>
              </a:buClr>
              <a:buSzPts val="1100"/>
              <a:buFont typeface="Arial"/>
              <a:buNone/>
            </a:pPr>
            <a:r>
              <a:rPr b="1" lang="en">
                <a:solidFill>
                  <a:schemeClr val="dk1"/>
                </a:solidFill>
                <a:highlight>
                  <a:srgbClr val="FFCD00"/>
                </a:highlight>
              </a:rPr>
              <a:t>New</a:t>
            </a:r>
            <a:r>
              <a:rPr b="1" lang="en">
                <a:solidFill>
                  <a:schemeClr val="dk1"/>
                </a:solidFill>
              </a:rPr>
              <a:t> Metrics:</a:t>
            </a:r>
            <a:endParaRPr b="1">
              <a:highlight>
                <a:srgbClr val="FFCD00"/>
              </a:highlight>
            </a:endParaRPr>
          </a:p>
          <a:p>
            <a:pPr indent="-355600" lvl="0" marL="457200" rtl="0" algn="l">
              <a:spcBef>
                <a:spcPts val="600"/>
              </a:spcBef>
              <a:spcAft>
                <a:spcPts val="0"/>
              </a:spcAft>
              <a:buClr>
                <a:srgbClr val="FFCD00"/>
              </a:buClr>
              <a:buSzPts val="2000"/>
              <a:buChar char="◉"/>
            </a:pPr>
            <a:r>
              <a:rPr lang="en">
                <a:solidFill>
                  <a:schemeClr val="dk1"/>
                </a:solidFill>
              </a:rPr>
              <a:t>Popularity</a:t>
            </a:r>
            <a:endParaRPr>
              <a:solidFill>
                <a:schemeClr val="dk1"/>
              </a:solidFill>
            </a:endParaRPr>
          </a:p>
          <a:p>
            <a:pPr indent="-355600" lvl="0" marL="457200" rtl="0" algn="l">
              <a:spcBef>
                <a:spcPts val="0"/>
              </a:spcBef>
              <a:spcAft>
                <a:spcPts val="0"/>
              </a:spcAft>
              <a:buClr>
                <a:srgbClr val="FFCD00"/>
              </a:buClr>
              <a:buSzPts val="2000"/>
              <a:buChar char="◉"/>
            </a:pPr>
            <a:r>
              <a:rPr lang="en">
                <a:solidFill>
                  <a:schemeClr val="dk1"/>
                </a:solidFill>
              </a:rPr>
              <a:t>Mood </a:t>
            </a:r>
            <a:endParaRPr>
              <a:solidFill>
                <a:schemeClr val="dk1"/>
              </a:solidFill>
            </a:endParaRPr>
          </a:p>
          <a:p>
            <a:pPr indent="-355600" lvl="0" marL="457200" rtl="0" algn="l">
              <a:spcBef>
                <a:spcPts val="0"/>
              </a:spcBef>
              <a:spcAft>
                <a:spcPts val="0"/>
              </a:spcAft>
              <a:buClr>
                <a:srgbClr val="FFCD00"/>
              </a:buClr>
              <a:buSzPts val="2000"/>
              <a:buChar char="◉"/>
            </a:pPr>
            <a:r>
              <a:rPr lang="en">
                <a:solidFill>
                  <a:schemeClr val="dk1"/>
                </a:solidFill>
              </a:rPr>
              <a:t>Reduced genre feature</a:t>
            </a:r>
            <a:endParaRPr>
              <a:solidFill>
                <a:schemeClr val="dk1"/>
              </a:solidFill>
            </a:endParaRPr>
          </a:p>
          <a:p>
            <a:pPr indent="0" lvl="0" marL="457200" rtl="0" algn="l">
              <a:spcBef>
                <a:spcPts val="600"/>
              </a:spcBef>
              <a:spcAft>
                <a:spcPts val="0"/>
              </a:spcAft>
              <a:buNone/>
            </a:pPr>
            <a:r>
              <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600"/>
              </a:spcBef>
              <a:spcAft>
                <a:spcPts val="0"/>
              </a:spcAft>
              <a:buClr>
                <a:schemeClr val="dk1"/>
              </a:buClr>
              <a:buSzPts val="1100"/>
              <a:buFont typeface="Arial"/>
              <a:buNone/>
            </a:pPr>
            <a:r>
              <a:t/>
            </a:r>
            <a:endParaRPr b="1">
              <a:solidFill>
                <a:schemeClr val="dk1"/>
              </a:solidFill>
              <a:highlight>
                <a:srgbClr val="FFCD00"/>
              </a:highlight>
            </a:endParaRPr>
          </a:p>
          <a:p>
            <a:pPr indent="0" lvl="0" marL="0" rtl="0" algn="l">
              <a:spcBef>
                <a:spcPts val="600"/>
              </a:spcBef>
              <a:spcAft>
                <a:spcPts val="0"/>
              </a:spcAft>
              <a:buClr>
                <a:schemeClr val="dk1"/>
              </a:buClr>
              <a:buSzPts val="1100"/>
              <a:buFont typeface="Arial"/>
              <a:buNone/>
            </a:pPr>
            <a:r>
              <a:t/>
            </a:r>
            <a:endParaRPr/>
          </a:p>
        </p:txBody>
      </p:sp>
      <p:sp>
        <p:nvSpPr>
          <p:cNvPr id="139" name="Google Shape;139;p17"/>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CD00"/>
                </a:highlight>
              </a:rPr>
              <a:t>Model</a:t>
            </a:r>
            <a:r>
              <a:rPr lang="en"/>
              <a:t> </a:t>
            </a:r>
            <a:r>
              <a:rPr lang="en"/>
              <a:t>Preprocessing </a:t>
            </a:r>
            <a:endParaRPr/>
          </a:p>
        </p:txBody>
      </p:sp>
      <p:sp>
        <p:nvSpPr>
          <p:cNvPr id="140" name="Google Shape;140;p17"/>
          <p:cNvSpPr txBox="1"/>
          <p:nvPr>
            <p:ph idx="2" type="body"/>
          </p:nvPr>
        </p:nvSpPr>
        <p:spPr>
          <a:xfrm>
            <a:off x="5012916" y="1618700"/>
            <a:ext cx="3425400" cy="323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highlight>
                  <a:srgbClr val="FFCD00"/>
                </a:highlight>
              </a:rPr>
              <a:t>Feature</a:t>
            </a:r>
            <a:r>
              <a:rPr b="1" lang="en"/>
              <a:t> Selection:</a:t>
            </a:r>
            <a:endParaRPr b="1"/>
          </a:p>
          <a:p>
            <a:pPr indent="-355600" lvl="0" marL="457200" rtl="0" algn="l">
              <a:spcBef>
                <a:spcPts val="600"/>
              </a:spcBef>
              <a:spcAft>
                <a:spcPts val="0"/>
              </a:spcAft>
              <a:buClr>
                <a:srgbClr val="FFCD00"/>
              </a:buClr>
              <a:buSzPts val="2000"/>
              <a:buChar char="◉"/>
            </a:pPr>
            <a:r>
              <a:rPr lang="en">
                <a:solidFill>
                  <a:schemeClr val="dk1"/>
                </a:solidFill>
              </a:rPr>
              <a:t>Filtering</a:t>
            </a:r>
            <a:endParaRPr>
              <a:solidFill>
                <a:schemeClr val="dk1"/>
              </a:solidFill>
            </a:endParaRPr>
          </a:p>
          <a:p>
            <a:pPr indent="-355600" lvl="0" marL="457200" rtl="0" algn="l">
              <a:spcBef>
                <a:spcPts val="0"/>
              </a:spcBef>
              <a:spcAft>
                <a:spcPts val="0"/>
              </a:spcAft>
              <a:buClr>
                <a:srgbClr val="FFCD00"/>
              </a:buClr>
              <a:buSzPts val="2000"/>
              <a:buChar char="◉"/>
            </a:pPr>
            <a:r>
              <a:rPr lang="en">
                <a:solidFill>
                  <a:schemeClr val="dk1"/>
                </a:solidFill>
              </a:rPr>
              <a:t>Regularization  </a:t>
            </a:r>
            <a:endParaRPr/>
          </a:p>
        </p:txBody>
      </p:sp>
      <p:grpSp>
        <p:nvGrpSpPr>
          <p:cNvPr id="141" name="Google Shape;141;p17"/>
          <p:cNvGrpSpPr/>
          <p:nvPr/>
        </p:nvGrpSpPr>
        <p:grpSpPr>
          <a:xfrm>
            <a:off x="916458" y="1019750"/>
            <a:ext cx="214625" cy="214625"/>
            <a:chOff x="2594050" y="1631825"/>
            <a:chExt cx="439625" cy="439625"/>
          </a:xfrm>
        </p:grpSpPr>
        <p:sp>
          <p:nvSpPr>
            <p:cNvPr id="142" name="Google Shape;142;p17"/>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8"/>
          <p:cNvSpPr txBox="1"/>
          <p:nvPr>
            <p:ph type="ctrTitle"/>
          </p:nvPr>
        </p:nvSpPr>
        <p:spPr>
          <a:xfrm>
            <a:off x="2022225" y="1693525"/>
            <a:ext cx="5383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Song Popularity</a:t>
            </a:r>
            <a:endParaRPr/>
          </a:p>
        </p:txBody>
      </p:sp>
      <p:sp>
        <p:nvSpPr>
          <p:cNvPr id="152" name="Google Shape;152;p18"/>
          <p:cNvSpPr txBox="1"/>
          <p:nvPr>
            <p:ph idx="1" type="subTitle"/>
          </p:nvPr>
        </p:nvSpPr>
        <p:spPr>
          <a:xfrm>
            <a:off x="2022300" y="2815923"/>
            <a:ext cx="5591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01010"/>
                </a:solidFill>
                <a:highlight>
                  <a:srgbClr val="FFCD00"/>
                </a:highlight>
              </a:rPr>
              <a:t>“</a:t>
            </a:r>
            <a:r>
              <a:rPr lang="en">
                <a:solidFill>
                  <a:srgbClr val="101010"/>
                </a:solidFill>
                <a:highlight>
                  <a:srgbClr val="FFCD00"/>
                </a:highlight>
              </a:rPr>
              <a:t>A Khaled record is always the best.</a:t>
            </a:r>
            <a:r>
              <a:rPr b="1" lang="en">
                <a:solidFill>
                  <a:srgbClr val="101010"/>
                </a:solidFill>
                <a:highlight>
                  <a:srgbClr val="FFCD00"/>
                </a:highlight>
              </a:rPr>
              <a:t>”</a:t>
            </a:r>
            <a:endParaRPr b="1">
              <a:solidFill>
                <a:srgbClr val="101010"/>
              </a:solidFill>
              <a:highlight>
                <a:srgbClr val="FFCD00"/>
              </a:highlight>
            </a:endParaRPr>
          </a:p>
          <a:p>
            <a:pPr indent="-317500" lvl="0" marL="457200" rtl="0" algn="l">
              <a:spcBef>
                <a:spcPts val="0"/>
              </a:spcBef>
              <a:spcAft>
                <a:spcPts val="0"/>
              </a:spcAft>
              <a:buClr>
                <a:srgbClr val="101010"/>
              </a:buClr>
              <a:buSzPts val="1400"/>
              <a:buChar char="-"/>
            </a:pPr>
            <a:r>
              <a:rPr lang="en">
                <a:solidFill>
                  <a:srgbClr val="101010"/>
                </a:solidFill>
              </a:rPr>
              <a:t>DJ Khaled</a:t>
            </a:r>
            <a:endParaRPr>
              <a:solidFill>
                <a:srgbClr val="101010"/>
              </a:solidFill>
            </a:endParaRPr>
          </a:p>
        </p:txBody>
      </p:sp>
      <p:sp>
        <p:nvSpPr>
          <p:cNvPr id="153" name="Google Shape;153;p18"/>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ora"/>
                <a:ea typeface="Lora"/>
                <a:cs typeface="Lora"/>
                <a:sym typeface="Lora"/>
              </a:rPr>
              <a:t>1</a:t>
            </a:r>
            <a:endParaRPr sz="2400">
              <a:latin typeface="Lora"/>
              <a:ea typeface="Lora"/>
              <a:cs typeface="Lora"/>
              <a:sym typeface="Lora"/>
            </a:endParaRPr>
          </a:p>
        </p:txBody>
      </p:sp>
      <p:sp>
        <p:nvSpPr>
          <p:cNvPr id="154" name="Google Shape;154;p1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9"/>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FCD00"/>
                </a:highlight>
              </a:rPr>
              <a:t>Logistic</a:t>
            </a:r>
            <a:r>
              <a:rPr lang="en">
                <a:solidFill>
                  <a:schemeClr val="dk1"/>
                </a:solidFill>
              </a:rPr>
              <a:t> Regression</a:t>
            </a:r>
            <a:endParaRPr>
              <a:highlight>
                <a:srgbClr val="FFCD00"/>
              </a:highlight>
            </a:endParaRPr>
          </a:p>
        </p:txBody>
      </p:sp>
      <p:sp>
        <p:nvSpPr>
          <p:cNvPr id="160" name="Google Shape;160;p19"/>
          <p:cNvSpPr txBox="1"/>
          <p:nvPr>
            <p:ph idx="1" type="body"/>
          </p:nvPr>
        </p:nvSpPr>
        <p:spPr>
          <a:xfrm>
            <a:off x="507200" y="1670050"/>
            <a:ext cx="3741300" cy="3112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highlight>
                  <a:srgbClr val="FFCD00"/>
                </a:highlight>
              </a:rPr>
              <a:t>F-Test</a:t>
            </a:r>
            <a:r>
              <a:rPr lang="en" sz="2000"/>
              <a:t> filtering</a:t>
            </a:r>
            <a:endParaRPr sz="2000"/>
          </a:p>
          <a:p>
            <a:pPr indent="-355600" lvl="0" marL="457200" rtl="0" algn="l">
              <a:spcBef>
                <a:spcPts val="0"/>
              </a:spcBef>
              <a:spcAft>
                <a:spcPts val="0"/>
              </a:spcAft>
              <a:buSzPts val="2000"/>
              <a:buChar char="◉"/>
            </a:pPr>
            <a:r>
              <a:rPr lang="en" sz="2000"/>
              <a:t>Feature subset:</a:t>
            </a:r>
            <a:endParaRPr sz="2000"/>
          </a:p>
          <a:p>
            <a:pPr indent="-355600" lvl="1" marL="914400" rtl="0" algn="l">
              <a:spcBef>
                <a:spcPts val="0"/>
              </a:spcBef>
              <a:spcAft>
                <a:spcPts val="0"/>
              </a:spcAft>
              <a:buSzPts val="2000"/>
              <a:buChar char="○"/>
            </a:pPr>
            <a:r>
              <a:rPr lang="en"/>
              <a:t>l</a:t>
            </a:r>
            <a:r>
              <a:rPr lang="en"/>
              <a:t>oudness</a:t>
            </a:r>
            <a:endParaRPr/>
          </a:p>
          <a:p>
            <a:pPr indent="-355600" lvl="1" marL="914400" rtl="0" algn="l">
              <a:spcBef>
                <a:spcPts val="0"/>
              </a:spcBef>
              <a:spcAft>
                <a:spcPts val="0"/>
              </a:spcAft>
              <a:buSzPts val="2000"/>
              <a:buChar char="○"/>
            </a:pPr>
            <a:r>
              <a:rPr lang="en"/>
              <a:t>acousticness </a:t>
            </a:r>
            <a:endParaRPr/>
          </a:p>
          <a:p>
            <a:pPr indent="-355600" lvl="1" marL="914400" rtl="0" algn="l">
              <a:spcBef>
                <a:spcPts val="0"/>
              </a:spcBef>
              <a:spcAft>
                <a:spcPts val="0"/>
              </a:spcAft>
              <a:buSzPts val="2000"/>
              <a:buChar char="○"/>
            </a:pPr>
            <a:r>
              <a:rPr lang="en">
                <a:highlight>
                  <a:srgbClr val="FFCD00"/>
                </a:highlight>
              </a:rPr>
              <a:t>genres:</a:t>
            </a:r>
            <a:r>
              <a:rPr lang="en"/>
              <a:t> Pop, Rock, Rap,  Hip-Hop, Dance</a:t>
            </a:r>
            <a:endParaRPr/>
          </a:p>
          <a:p>
            <a:pPr indent="-355600" lvl="1" marL="914400" rtl="0" algn="l">
              <a:spcBef>
                <a:spcPts val="0"/>
              </a:spcBef>
              <a:spcAft>
                <a:spcPts val="0"/>
              </a:spcAft>
              <a:buSzPts val="2000"/>
              <a:buChar char="○"/>
            </a:pPr>
            <a:r>
              <a:rPr lang="en">
                <a:solidFill>
                  <a:schemeClr val="dk1"/>
                </a:solidFill>
              </a:rPr>
              <a:t>instrumentalness</a:t>
            </a:r>
            <a:endParaRPr>
              <a:solidFill>
                <a:schemeClr val="dk1"/>
              </a:solidFill>
            </a:endParaRPr>
          </a:p>
          <a:p>
            <a:pPr indent="-355600" lvl="1" marL="914400" rtl="0" algn="l">
              <a:spcBef>
                <a:spcPts val="0"/>
              </a:spcBef>
              <a:spcAft>
                <a:spcPts val="0"/>
              </a:spcAft>
              <a:buSzPts val="2000"/>
              <a:buChar char="○"/>
            </a:pPr>
            <a:r>
              <a:rPr lang="en">
                <a:solidFill>
                  <a:schemeClr val="dk1"/>
                </a:solidFill>
              </a:rPr>
              <a:t>danceability</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grpSp>
        <p:nvGrpSpPr>
          <p:cNvPr id="161" name="Google Shape;161;p19"/>
          <p:cNvGrpSpPr/>
          <p:nvPr/>
        </p:nvGrpSpPr>
        <p:grpSpPr>
          <a:xfrm>
            <a:off x="916458" y="1019750"/>
            <a:ext cx="214625" cy="214625"/>
            <a:chOff x="2594050" y="1631825"/>
            <a:chExt cx="439625" cy="439625"/>
          </a:xfrm>
        </p:grpSpPr>
        <p:sp>
          <p:nvSpPr>
            <p:cNvPr id="162" name="Google Shape;162;p1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19"/>
          <p:cNvPicPr preferRelativeResize="0"/>
          <p:nvPr/>
        </p:nvPicPr>
        <p:blipFill>
          <a:blip r:embed="rId3">
            <a:alphaModFix/>
          </a:blip>
          <a:stretch>
            <a:fillRect/>
          </a:stretch>
        </p:blipFill>
        <p:spPr>
          <a:xfrm>
            <a:off x="4423225" y="1358275"/>
            <a:ext cx="4297674" cy="337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0"/>
          <p:cNvPicPr preferRelativeResize="0"/>
          <p:nvPr/>
        </p:nvPicPr>
        <p:blipFill>
          <a:blip r:embed="rId3">
            <a:alphaModFix/>
          </a:blip>
          <a:stretch>
            <a:fillRect/>
          </a:stretch>
        </p:blipFill>
        <p:spPr>
          <a:xfrm>
            <a:off x="731375" y="785575"/>
            <a:ext cx="4104350" cy="3572350"/>
          </a:xfrm>
          <a:prstGeom prst="rect">
            <a:avLst/>
          </a:prstGeom>
          <a:noFill/>
          <a:ln>
            <a:noFill/>
          </a:ln>
          <a:effectLst>
            <a:outerShdw blurRad="57150" rotWithShape="0" algn="bl" dir="5400000" dist="19050">
              <a:srgbClr val="000000">
                <a:alpha val="50000"/>
              </a:srgbClr>
            </a:outerShdw>
          </a:effectLst>
        </p:spPr>
      </p:pic>
      <p:pic>
        <p:nvPicPr>
          <p:cNvPr id="174" name="Google Shape;174;p20"/>
          <p:cNvPicPr preferRelativeResize="0"/>
          <p:nvPr/>
        </p:nvPicPr>
        <p:blipFill>
          <a:blip r:embed="rId4">
            <a:alphaModFix/>
          </a:blip>
          <a:stretch>
            <a:fillRect/>
          </a:stretch>
        </p:blipFill>
        <p:spPr>
          <a:xfrm>
            <a:off x="5271175" y="2476600"/>
            <a:ext cx="2887499" cy="2174826"/>
          </a:xfrm>
          <a:prstGeom prst="rect">
            <a:avLst/>
          </a:prstGeom>
          <a:noFill/>
          <a:ln>
            <a:noFill/>
          </a:ln>
          <a:effectLst>
            <a:outerShdw blurRad="57150" rotWithShape="0" algn="bl" dir="5400000" dist="19050">
              <a:srgbClr val="000000">
                <a:alpha val="50000"/>
              </a:srgbClr>
            </a:outerShdw>
          </a:effectLst>
        </p:spPr>
      </p:pic>
      <p:graphicFrame>
        <p:nvGraphicFramePr>
          <p:cNvPr id="175" name="Google Shape;175;p20"/>
          <p:cNvGraphicFramePr/>
          <p:nvPr/>
        </p:nvGraphicFramePr>
        <p:xfrm>
          <a:off x="5607575" y="400231"/>
          <a:ext cx="3000000" cy="3000000"/>
        </p:xfrm>
        <a:graphic>
          <a:graphicData uri="http://schemas.openxmlformats.org/drawingml/2006/table">
            <a:tbl>
              <a:tblPr>
                <a:noFill/>
                <a:tableStyleId>{5C2C62C8-395D-46D2-87F7-353F96108CFF}</a:tableStyleId>
              </a:tblPr>
              <a:tblGrid>
                <a:gridCol w="1252225"/>
                <a:gridCol w="962475"/>
              </a:tblGrid>
              <a:tr h="212225">
                <a:tc gridSpan="2">
                  <a:txBody>
                    <a:bodyPr/>
                    <a:lstStyle/>
                    <a:p>
                      <a:pPr indent="0" lvl="0" marL="0" rtl="0" algn="ctr">
                        <a:spcBef>
                          <a:spcPts val="0"/>
                        </a:spcBef>
                        <a:spcAft>
                          <a:spcPts val="0"/>
                        </a:spcAft>
                        <a:buNone/>
                      </a:pPr>
                      <a:r>
                        <a:rPr b="1" lang="en" sz="1200">
                          <a:solidFill>
                            <a:schemeClr val="lt1"/>
                          </a:solidFill>
                          <a:latin typeface="Quattrocento Sans"/>
                          <a:ea typeface="Quattrocento Sans"/>
                          <a:cs typeface="Quattrocento Sans"/>
                          <a:sym typeface="Quattrocento Sans"/>
                        </a:rPr>
                        <a:t>Metrics</a:t>
                      </a:r>
                      <a:endParaRPr b="1" sz="1200">
                        <a:solidFill>
                          <a:schemeClr val="lt1"/>
                        </a:solidFill>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999999"/>
                    </a:solidFill>
                  </a:tcPr>
                </a:tc>
                <a:tc hMerge="1"/>
              </a:tr>
              <a:tr h="205875">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Test Accuracy</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latin typeface="Quattrocento Sans"/>
                          <a:ea typeface="Quattrocento Sans"/>
                          <a:cs typeface="Quattrocento Sans"/>
                          <a:sym typeface="Quattrocento Sans"/>
                        </a:rPr>
                        <a:t>0.847</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93150">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Test Precision</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0.756</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93150">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Test Recall</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0.581</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93150">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AUC</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0.759</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94825">
                <a:tc>
                  <a:txBody>
                    <a:bodyPr/>
                    <a:lstStyle/>
                    <a:p>
                      <a:pPr indent="0" lvl="0" marL="0" rtl="0" algn="ctr">
                        <a:spcBef>
                          <a:spcPts val="0"/>
                        </a:spcBef>
                        <a:spcAft>
                          <a:spcPts val="0"/>
                        </a:spcAft>
                        <a:buNone/>
                      </a:pPr>
                      <a:r>
                        <a:rPr b="1" lang="en" sz="1000">
                          <a:latin typeface="Quattrocento Sans"/>
                          <a:ea typeface="Quattrocento Sans"/>
                          <a:cs typeface="Quattrocento Sans"/>
                          <a:sym typeface="Quattrocento Sans"/>
                        </a:rPr>
                        <a:t>Cross-validation (5-fold) Accuracy </a:t>
                      </a:r>
                      <a:endParaRPr b="1"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0.844</a:t>
                      </a:r>
                      <a:endParaRPr sz="1000">
                        <a:latin typeface="Quattrocento Sans"/>
                        <a:ea typeface="Quattrocento Sans"/>
                        <a:cs typeface="Quattrocento Sans"/>
                        <a:sym typeface="Quattrocento Sans"/>
                      </a:endParaRPr>
                    </a:p>
                  </a:txBody>
                  <a:tcPr marT="68575" marB="6857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